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embeddedFontLst>
    <p:embeddedFont>
      <p:font typeface="Play" pitchFamily="2" charset="0"/>
      <p:regular r:id="rId18"/>
      <p:bold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5yCIOS8D4bGnrouV0sah53weyh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351"/>
  </p:normalViewPr>
  <p:slideViewPr>
    <p:cSldViewPr snapToGrid="0">
      <p:cViewPr varScale="1">
        <p:scale>
          <a:sx n="68" d="100"/>
          <a:sy n="68" d="100"/>
        </p:scale>
        <p:origin x="21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6a1f8f39f7_0_4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6a1f8f39f7_0_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686a67dc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686a67dc5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3686a67dc5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686a67dc5d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3686a67dc5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686a67dc5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686a67dc5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3686a67dc5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6a204971d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6a204971d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36a204971d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Donna, to mention bid writing (if wanted), bibliotherapy – see how today goes…</a:t>
            </a:r>
            <a:endParaRPr/>
          </a:p>
        </p:txBody>
      </p:sp>
      <p:sp>
        <p:nvSpPr>
          <p:cNvPr id="196" name="Google Shape;1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ACE grants – libraries priority bid – ask Nell O’Hora to say a few words, including about matched funding requirement</a:t>
            </a:r>
            <a:endParaRPr/>
          </a:p>
          <a:p>
            <a:pPr marL="0" lvl="0" indent="0" algn="l" rtl="0">
              <a:spcBef>
                <a:spcPts val="0"/>
              </a:spcBef>
              <a:spcAft>
                <a:spcPts val="0"/>
              </a:spcAft>
              <a:buNone/>
            </a:pPr>
            <a:r>
              <a:rPr lang="en-US"/>
              <a:t>SWRLS can offer matched funding</a:t>
            </a: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6a1f8f39f7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36a1f8f39f7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6a1f8f39f7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36a1f8f39f7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a1f8f39f7_0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6a1f8f39f7_0_2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36a1f8f39f7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a1f8f39f7_0_3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36a1f8f39f7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36a1f8f39f7_0_9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g36a1f8f39f7_0_9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36a1f8f39f7_0_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g36a1f8f39f7_0_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g36a1f8f39f7_0_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36a1f8f39f7_0_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g36a1f8f39f7_0_9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36a1f8f39f7_0_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g36a1f8f39f7_0_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g36a1f8f39f7_0_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36a1f8f39f7_0_10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g36a1f8f39f7_0_10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05" name="Google Shape;105;g36a1f8f39f7_0_1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g36a1f8f39f7_0_1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g36a1f8f39f7_0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36a1f8f39f7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g36a1f8f39f7_0_10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g36a1f8f39f7_0_10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g36a1f8f39f7_0_1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g36a1f8f39f7_0_1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g36a1f8f39f7_0_1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36a1f8f39f7_0_11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g36a1f8f39f7_0_11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g36a1f8f39f7_0_11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g36a1f8f39f7_0_11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g36a1f8f39f7_0_11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g36a1f8f39f7_0_1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g36a1f8f39f7_0_1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36a1f8f39f7_0_1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36a1f8f39f7_0_1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g36a1f8f39f7_0_1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36a1f8f39f7_0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g36a1f8f39f7_0_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36a1f8f39f7_0_1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36a1f8f39f7_0_1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36a1f8f39f7_0_1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36a1f8f39f7_0_13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36a1f8f39f7_0_13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g36a1f8f39f7_0_13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g36a1f8f39f7_0_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36a1f8f39f7_0_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36a1f8f39f7_0_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36a1f8f39f7_0_14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36a1f8f39f7_0_141"/>
          <p:cNvSpPr>
            <a:spLocks noGrp="1"/>
          </p:cNvSpPr>
          <p:nvPr>
            <p:ph type="pic" idx="2"/>
          </p:nvPr>
        </p:nvSpPr>
        <p:spPr>
          <a:xfrm>
            <a:off x="5183188" y="987425"/>
            <a:ext cx="6172200" cy="4873500"/>
          </a:xfrm>
          <a:prstGeom prst="rect">
            <a:avLst/>
          </a:prstGeom>
          <a:noFill/>
          <a:ln>
            <a:noFill/>
          </a:ln>
        </p:spPr>
      </p:sp>
      <p:sp>
        <p:nvSpPr>
          <p:cNvPr id="143" name="Google Shape;143;g36a1f8f39f7_0_14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36a1f8f39f7_0_1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36a1f8f39f7_0_1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36a1f8f39f7_0_1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36a1f8f39f7_0_1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36a1f8f39f7_0_14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36a1f8f39f7_0_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36a1f8f39f7_0_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36a1f8f39f7_0_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36a1f8f39f7_0_15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36a1f8f39f7_0_15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g36a1f8f39f7_0_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36a1f8f39f7_0_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36a1f8f39f7_0_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36a1f8f39f7_0_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36a1f8f39f7_0_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g36a1f8f39f7_0_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g36a1f8f39f7_0_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g36a1f8f39f7_0_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757575"/>
                </a:solidFill>
                <a:latin typeface="Arial"/>
                <a:ea typeface="Arial"/>
                <a:cs typeface="Arial"/>
                <a:sym typeface="Arial"/>
              </a:defRPr>
            </a:lvl1pPr>
            <a:lvl2pPr marL="0" marR="0" lvl="1" indent="0" algn="r">
              <a:spcBef>
                <a:spcPts val="0"/>
              </a:spcBef>
              <a:buNone/>
              <a:defRPr sz="1200" b="0" i="0" u="none" strike="noStrike" cap="none">
                <a:solidFill>
                  <a:srgbClr val="757575"/>
                </a:solidFill>
                <a:latin typeface="Arial"/>
                <a:ea typeface="Arial"/>
                <a:cs typeface="Arial"/>
                <a:sym typeface="Arial"/>
              </a:defRPr>
            </a:lvl2pPr>
            <a:lvl3pPr marL="0" marR="0" lvl="2" indent="0" algn="r">
              <a:spcBef>
                <a:spcPts val="0"/>
              </a:spcBef>
              <a:buNone/>
              <a:defRPr sz="1200" b="0" i="0" u="none" strike="noStrike" cap="none">
                <a:solidFill>
                  <a:srgbClr val="757575"/>
                </a:solidFill>
                <a:latin typeface="Arial"/>
                <a:ea typeface="Arial"/>
                <a:cs typeface="Arial"/>
                <a:sym typeface="Arial"/>
              </a:defRPr>
            </a:lvl3pPr>
            <a:lvl4pPr marL="0" marR="0" lvl="3" indent="0" algn="r">
              <a:spcBef>
                <a:spcPts val="0"/>
              </a:spcBef>
              <a:buNone/>
              <a:defRPr sz="1200" b="0" i="0" u="none" strike="noStrike" cap="none">
                <a:solidFill>
                  <a:srgbClr val="757575"/>
                </a:solidFill>
                <a:latin typeface="Arial"/>
                <a:ea typeface="Arial"/>
                <a:cs typeface="Arial"/>
                <a:sym typeface="Arial"/>
              </a:defRPr>
            </a:lvl4pPr>
            <a:lvl5pPr marL="0" marR="0" lvl="4" indent="0" algn="r">
              <a:spcBef>
                <a:spcPts val="0"/>
              </a:spcBef>
              <a:buNone/>
              <a:defRPr sz="1200" b="0" i="0" u="none" strike="noStrike" cap="none">
                <a:solidFill>
                  <a:srgbClr val="757575"/>
                </a:solidFill>
                <a:latin typeface="Arial"/>
                <a:ea typeface="Arial"/>
                <a:cs typeface="Arial"/>
                <a:sym typeface="Arial"/>
              </a:defRPr>
            </a:lvl5pPr>
            <a:lvl6pPr marL="0" marR="0" lvl="5" indent="0" algn="r">
              <a:spcBef>
                <a:spcPts val="0"/>
              </a:spcBef>
              <a:buNone/>
              <a:defRPr sz="1200" b="0" i="0" u="none" strike="noStrike" cap="none">
                <a:solidFill>
                  <a:srgbClr val="757575"/>
                </a:solidFill>
                <a:latin typeface="Arial"/>
                <a:ea typeface="Arial"/>
                <a:cs typeface="Arial"/>
                <a:sym typeface="Arial"/>
              </a:defRPr>
            </a:lvl6pPr>
            <a:lvl7pPr marL="0" marR="0" lvl="6" indent="0" algn="r">
              <a:spcBef>
                <a:spcPts val="0"/>
              </a:spcBef>
              <a:buNone/>
              <a:defRPr sz="1200" b="0" i="0" u="none" strike="noStrike" cap="none">
                <a:solidFill>
                  <a:srgbClr val="757575"/>
                </a:solidFill>
                <a:latin typeface="Arial"/>
                <a:ea typeface="Arial"/>
                <a:cs typeface="Arial"/>
                <a:sym typeface="Arial"/>
              </a:defRPr>
            </a:lvl7pPr>
            <a:lvl8pPr marL="0" marR="0" lvl="7" indent="0" algn="r">
              <a:spcBef>
                <a:spcPts val="0"/>
              </a:spcBef>
              <a:buNone/>
              <a:defRPr sz="1200" b="0" i="0" u="none" strike="noStrike" cap="none">
                <a:solidFill>
                  <a:srgbClr val="757575"/>
                </a:solidFill>
                <a:latin typeface="Arial"/>
                <a:ea typeface="Arial"/>
                <a:cs typeface="Arial"/>
                <a:sym typeface="Arial"/>
              </a:defRPr>
            </a:lvl8pPr>
            <a:lvl9pPr marL="0" marR="0" lvl="8" indent="0" algn="r">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enquiries@artscouncil.org.uk" TargetMode="External"/><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artscouncil.org.uk/supporting-arts-museums-and-libraries/supporting-libraries" TargetMode="External"/><Relationship Id="rId5" Type="http://schemas.openxmlformats.org/officeDocument/2006/relationships/hyperlink" Target="mailto:nell.ohora@artscouncil.org.uk" TargetMode="External"/><Relationship Id="rId4" Type="http://schemas.openxmlformats.org/officeDocument/2006/relationships/hyperlink" Target="mailto:Lynne.taylor@artscouncil.org.uk" TargetMode="Externa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artscouncil.org.uk/ProjectGrant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2107163" y="3130404"/>
            <a:ext cx="8082000" cy="944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F340D"/>
              </a:buClr>
              <a:buSzPts val="5500"/>
              <a:buFont typeface="Arial"/>
              <a:buNone/>
            </a:pPr>
            <a:br>
              <a:rPr lang="en-US" sz="5500">
                <a:solidFill>
                  <a:srgbClr val="7F340D"/>
                </a:solidFill>
                <a:latin typeface="Arial"/>
                <a:ea typeface="Arial"/>
                <a:cs typeface="Arial"/>
                <a:sym typeface="Arial"/>
              </a:rPr>
            </a:br>
            <a:r>
              <a:rPr lang="en-US" sz="5500">
                <a:solidFill>
                  <a:srgbClr val="7F340D"/>
                </a:solidFill>
                <a:latin typeface="Arial"/>
                <a:ea typeface="Arial"/>
                <a:cs typeface="Arial"/>
                <a:sym typeface="Arial"/>
              </a:rPr>
              <a:t> </a:t>
            </a:r>
            <a:r>
              <a:rPr lang="en-US" sz="5500" b="1">
                <a:solidFill>
                  <a:srgbClr val="7F340D"/>
                </a:solidFill>
                <a:latin typeface="Arial"/>
                <a:ea typeface="Arial"/>
                <a:cs typeface="Arial"/>
                <a:sym typeface="Arial"/>
              </a:rPr>
              <a:t>Members’ Day </a:t>
            </a:r>
            <a:endParaRPr/>
          </a:p>
        </p:txBody>
      </p:sp>
      <p:sp>
        <p:nvSpPr>
          <p:cNvPr id="164" name="Google Shape;164;p1"/>
          <p:cNvSpPr txBox="1">
            <a:spLocks noGrp="1"/>
          </p:cNvSpPr>
          <p:nvPr>
            <p:ph type="subTitle" idx="1"/>
          </p:nvPr>
        </p:nvSpPr>
        <p:spPr>
          <a:xfrm>
            <a:off x="1759217" y="4244890"/>
            <a:ext cx="8673600" cy="564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F340D"/>
              </a:buClr>
              <a:buSzPts val="2800"/>
              <a:buNone/>
            </a:pPr>
            <a:r>
              <a:rPr lang="en-US" sz="2800" b="1">
                <a:solidFill>
                  <a:srgbClr val="7F340D"/>
                </a:solidFill>
              </a:rPr>
              <a:t>25 June 2025</a:t>
            </a:r>
            <a:endParaRPr/>
          </a:p>
          <a:p>
            <a:pPr marL="0" lvl="0" indent="0" algn="ctr" rtl="0">
              <a:lnSpc>
                <a:spcPct val="90000"/>
              </a:lnSpc>
              <a:spcBef>
                <a:spcPts val="1000"/>
              </a:spcBef>
              <a:spcAft>
                <a:spcPts val="0"/>
              </a:spcAft>
              <a:buClr>
                <a:schemeClr val="dk1"/>
              </a:buClr>
              <a:buSzPts val="1000"/>
              <a:buNone/>
            </a:pPr>
            <a:endParaRPr sz="1000" b="1">
              <a:solidFill>
                <a:schemeClr val="dk2"/>
              </a:solidFill>
            </a:endParaRPr>
          </a:p>
          <a:p>
            <a:pPr marL="0" lvl="0" indent="0" algn="ctr" rtl="0">
              <a:lnSpc>
                <a:spcPct val="90000"/>
              </a:lnSpc>
              <a:spcBef>
                <a:spcPts val="1000"/>
              </a:spcBef>
              <a:spcAft>
                <a:spcPts val="0"/>
              </a:spcAft>
              <a:buClr>
                <a:schemeClr val="dk2"/>
              </a:buClr>
              <a:buSzPts val="2200"/>
              <a:buNone/>
            </a:pPr>
            <a:r>
              <a:rPr lang="en-US" sz="2100" b="1">
                <a:solidFill>
                  <a:schemeClr val="dk2"/>
                </a:solidFill>
              </a:rPr>
              <a:t>Uniting, inspiring and collaborating across libraries, information services and cultural organisations in the SouthWest.</a:t>
            </a:r>
            <a:endParaRPr sz="2100">
              <a:solidFill>
                <a:srgbClr val="0000FF"/>
              </a:solidFill>
            </a:endParaRPr>
          </a:p>
          <a:p>
            <a:pPr marL="0" lvl="0" indent="0" algn="ctr" rtl="0">
              <a:lnSpc>
                <a:spcPct val="90000"/>
              </a:lnSpc>
              <a:spcBef>
                <a:spcPts val="1000"/>
              </a:spcBef>
              <a:spcAft>
                <a:spcPts val="0"/>
              </a:spcAft>
              <a:buClr>
                <a:schemeClr val="dk1"/>
              </a:buClr>
              <a:buSzPts val="2000"/>
              <a:buNone/>
            </a:pPr>
            <a:endParaRPr sz="2000">
              <a:solidFill>
                <a:schemeClr val="dk2"/>
              </a:solidFill>
            </a:endParaRPr>
          </a:p>
        </p:txBody>
      </p:sp>
      <p:pic>
        <p:nvPicPr>
          <p:cNvPr id="165" name="Google Shape;165;p1" descr="A picture containing text, clipart&#10;&#10;Description automatically generated"/>
          <p:cNvPicPr preferRelativeResize="0"/>
          <p:nvPr/>
        </p:nvPicPr>
        <p:blipFill rotWithShape="1">
          <a:blip r:embed="rId3">
            <a:alphaModFix/>
          </a:blip>
          <a:srcRect/>
          <a:stretch/>
        </p:blipFill>
        <p:spPr>
          <a:xfrm>
            <a:off x="3507850" y="503100"/>
            <a:ext cx="5140350" cy="2304300"/>
          </a:xfrm>
          <a:prstGeom prst="rect">
            <a:avLst/>
          </a:prstGeom>
          <a:noFill/>
          <a:ln>
            <a:noFill/>
          </a:ln>
        </p:spPr>
      </p:pic>
      <p:pic>
        <p:nvPicPr>
          <p:cNvPr id="166" name="Google Shape;166;p1" title="Screenshot 2025-06-20 at 13.18.13.png"/>
          <p:cNvPicPr preferRelativeResize="0"/>
          <p:nvPr/>
        </p:nvPicPr>
        <p:blipFill>
          <a:blip r:embed="rId4">
            <a:alphaModFix/>
          </a:blip>
          <a:stretch>
            <a:fillRect/>
          </a:stretch>
        </p:blipFill>
        <p:spPr>
          <a:xfrm>
            <a:off x="5368163" y="6348000"/>
            <a:ext cx="528680" cy="498475"/>
          </a:xfrm>
          <a:prstGeom prst="rect">
            <a:avLst/>
          </a:prstGeom>
          <a:noFill/>
          <a:ln>
            <a:noFill/>
          </a:ln>
        </p:spPr>
      </p:pic>
      <p:sp>
        <p:nvSpPr>
          <p:cNvPr id="167" name="Google Shape;167;p1"/>
          <p:cNvSpPr txBox="1"/>
          <p:nvPr/>
        </p:nvSpPr>
        <p:spPr>
          <a:xfrm>
            <a:off x="2447475" y="6437375"/>
            <a:ext cx="3000000"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50" b="1">
                <a:solidFill>
                  <a:srgbClr val="0000FF"/>
                </a:solidFill>
                <a:highlight>
                  <a:srgbClr val="FFFFFF"/>
                </a:highlight>
                <a:latin typeface="Roboto"/>
                <a:ea typeface="Roboto"/>
                <a:cs typeface="Roboto"/>
                <a:sym typeface="Roboto"/>
              </a:rPr>
              <a:t>www.linkedin.com/in/swrls</a:t>
            </a:r>
            <a:endParaRPr sz="2100" b="1">
              <a:solidFill>
                <a:srgbClr val="0000FF"/>
              </a:solidFill>
            </a:endParaRPr>
          </a:p>
        </p:txBody>
      </p:sp>
      <p:pic>
        <p:nvPicPr>
          <p:cNvPr id="168" name="Google Shape;168;p1" title="Screenshot 2025-06-20 at 13.21.30.png"/>
          <p:cNvPicPr preferRelativeResize="0"/>
          <p:nvPr/>
        </p:nvPicPr>
        <p:blipFill>
          <a:blip r:embed="rId5">
            <a:alphaModFix/>
          </a:blip>
          <a:stretch>
            <a:fillRect/>
          </a:stretch>
        </p:blipFill>
        <p:spPr>
          <a:xfrm>
            <a:off x="5956650" y="6347995"/>
            <a:ext cx="598175" cy="498479"/>
          </a:xfrm>
          <a:prstGeom prst="rect">
            <a:avLst/>
          </a:prstGeom>
          <a:noFill/>
          <a:ln>
            <a:noFill/>
          </a:ln>
        </p:spPr>
      </p:pic>
      <p:sp>
        <p:nvSpPr>
          <p:cNvPr id="169" name="Google Shape;169;p1"/>
          <p:cNvSpPr txBox="1"/>
          <p:nvPr/>
        </p:nvSpPr>
        <p:spPr>
          <a:xfrm>
            <a:off x="6491075" y="6437375"/>
            <a:ext cx="3000000"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50" b="1" dirty="0">
                <a:solidFill>
                  <a:srgbClr val="0000FF"/>
                </a:solidFill>
                <a:highlight>
                  <a:srgbClr val="FFFFFF"/>
                </a:highlight>
                <a:latin typeface="Roboto"/>
                <a:ea typeface="Roboto"/>
                <a:cs typeface="Roboto"/>
                <a:sym typeface="Roboto"/>
              </a:rPr>
              <a:t>@</a:t>
            </a:r>
            <a:r>
              <a:rPr lang="en-US" sz="1750" b="1" dirty="0" err="1">
                <a:solidFill>
                  <a:srgbClr val="0000FF"/>
                </a:solidFill>
                <a:highlight>
                  <a:srgbClr val="FFFFFF"/>
                </a:highlight>
                <a:latin typeface="Roboto"/>
                <a:ea typeface="Roboto"/>
                <a:cs typeface="Roboto"/>
                <a:sym typeface="Roboto"/>
              </a:rPr>
              <a:t>swrls.bsky.social</a:t>
            </a:r>
            <a:endParaRPr sz="20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6a1f8f39f7_0_401"/>
          <p:cNvSpPr/>
          <p:nvPr/>
        </p:nvSpPr>
        <p:spPr>
          <a:xfrm>
            <a:off x="2567910" y="872306"/>
            <a:ext cx="8326800" cy="5113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b="1" i="0" u="none" strike="noStrike" cap="none">
                <a:solidFill>
                  <a:schemeClr val="dk1"/>
                </a:solidFill>
              </a:rPr>
              <a:t>Customer Services </a:t>
            </a:r>
            <a:endParaRPr/>
          </a:p>
          <a:p>
            <a:pPr marL="0" marR="0" lvl="0" indent="0" algn="l" rtl="0">
              <a:lnSpc>
                <a:spcPct val="150000"/>
              </a:lnSpc>
              <a:spcBef>
                <a:spcPts val="0"/>
              </a:spcBef>
              <a:spcAft>
                <a:spcPts val="0"/>
              </a:spcAft>
              <a:buNone/>
            </a:pPr>
            <a:r>
              <a:rPr lang="en-US" sz="2400" i="0" u="sng" strike="noStrike" cap="none">
                <a:solidFill>
                  <a:srgbClr val="1155CC"/>
                </a:solidFill>
                <a:hlinkClick r:id="rId3">
                  <a:extLst>
                    <a:ext uri="{A12FA001-AC4F-418D-AE19-62706E023703}">
                      <ahyp:hlinkClr xmlns:ahyp="http://schemas.microsoft.com/office/drawing/2018/hyperlinkcolor" val="tx"/>
                    </a:ext>
                  </a:extLst>
                </a:hlinkClick>
              </a:rPr>
              <a:t>enquiries@artscouncil.org.uk</a:t>
            </a:r>
            <a:r>
              <a:rPr lang="en-US" sz="2400" i="0" u="none" strike="noStrike" cap="none">
                <a:solidFill>
                  <a:srgbClr val="1155CC"/>
                </a:solidFill>
              </a:rPr>
              <a:t> </a:t>
            </a:r>
            <a:endParaRPr sz="2400" i="0" u="none" strike="noStrike" cap="none">
              <a:solidFill>
                <a:srgbClr val="1155CC"/>
              </a:solidFill>
            </a:endParaRPr>
          </a:p>
          <a:p>
            <a:pPr marL="457200" marR="0" lvl="1" indent="0" algn="l" rtl="0">
              <a:lnSpc>
                <a:spcPct val="150000"/>
              </a:lnSpc>
              <a:spcBef>
                <a:spcPts val="0"/>
              </a:spcBef>
              <a:spcAft>
                <a:spcPts val="0"/>
              </a:spcAft>
              <a:buNone/>
            </a:pPr>
            <a:endParaRPr sz="1400" b="1" i="0" u="none" strike="noStrike" cap="none">
              <a:solidFill>
                <a:schemeClr val="dk1"/>
              </a:solidFill>
            </a:endParaRPr>
          </a:p>
          <a:p>
            <a:pPr marL="1587" marR="0" lvl="1" indent="0" algn="l" rtl="0">
              <a:lnSpc>
                <a:spcPct val="150000"/>
              </a:lnSpc>
              <a:spcBef>
                <a:spcPts val="0"/>
              </a:spcBef>
              <a:spcAft>
                <a:spcPts val="0"/>
              </a:spcAft>
              <a:buNone/>
            </a:pPr>
            <a:r>
              <a:rPr lang="en-US" sz="2400" b="1" i="0" u="none" strike="noStrike" cap="none">
                <a:solidFill>
                  <a:schemeClr val="dk1"/>
                </a:solidFill>
              </a:rPr>
              <a:t>Relationship Managers </a:t>
            </a:r>
            <a:endParaRPr/>
          </a:p>
          <a:p>
            <a:pPr marL="1587" marR="0" lvl="1" indent="0" algn="l" rtl="0">
              <a:lnSpc>
                <a:spcPct val="150000"/>
              </a:lnSpc>
              <a:spcBef>
                <a:spcPts val="0"/>
              </a:spcBef>
              <a:spcAft>
                <a:spcPts val="0"/>
              </a:spcAft>
              <a:buNone/>
            </a:pPr>
            <a:r>
              <a:rPr lang="en-US" sz="2400" i="0" u="sng" strike="noStrike" cap="none">
                <a:solidFill>
                  <a:srgbClr val="1155CC"/>
                </a:solidFill>
                <a:hlinkClick r:id="rId4">
                  <a:extLst>
                    <a:ext uri="{A12FA001-AC4F-418D-AE19-62706E023703}">
                      <ahyp:hlinkClr xmlns:ahyp="http://schemas.microsoft.com/office/drawing/2018/hyperlinkcolor" val="tx"/>
                    </a:ext>
                  </a:extLst>
                </a:hlinkClick>
              </a:rPr>
              <a:t>lynne.taylor@artscouncil.org.uk</a:t>
            </a:r>
            <a:r>
              <a:rPr lang="en-US" sz="2400" i="0" u="none" strike="noStrike" cap="none">
                <a:solidFill>
                  <a:schemeClr val="dk1"/>
                </a:solidFill>
              </a:rPr>
              <a:t> </a:t>
            </a:r>
            <a:endParaRPr/>
          </a:p>
          <a:p>
            <a:pPr marL="1587" marR="0" lvl="1" indent="0" algn="l" rtl="0">
              <a:lnSpc>
                <a:spcPct val="150000"/>
              </a:lnSpc>
              <a:spcBef>
                <a:spcPts val="0"/>
              </a:spcBef>
              <a:spcAft>
                <a:spcPts val="0"/>
              </a:spcAft>
              <a:buNone/>
            </a:pPr>
            <a:r>
              <a:rPr lang="en-US" sz="2400" i="0" u="sng" strike="noStrike" cap="none">
                <a:solidFill>
                  <a:srgbClr val="1155CC"/>
                </a:solidFill>
                <a:hlinkClick r:id="rId5">
                  <a:extLst>
                    <a:ext uri="{A12FA001-AC4F-418D-AE19-62706E023703}">
                      <ahyp:hlinkClr xmlns:ahyp="http://schemas.microsoft.com/office/drawing/2018/hyperlinkcolor" val="tx"/>
                    </a:ext>
                  </a:extLst>
                </a:hlinkClick>
              </a:rPr>
              <a:t>nell.ohora@artscouncil.org.uk</a:t>
            </a:r>
            <a:endParaRPr sz="2400" i="0" u="none" strike="noStrike" cap="none">
              <a:solidFill>
                <a:srgbClr val="1155CC"/>
              </a:solidFill>
            </a:endParaRPr>
          </a:p>
          <a:p>
            <a:pPr marL="1587" marR="0" lvl="1" indent="0" algn="l" rtl="0">
              <a:lnSpc>
                <a:spcPct val="150000"/>
              </a:lnSpc>
              <a:spcBef>
                <a:spcPts val="0"/>
              </a:spcBef>
              <a:spcAft>
                <a:spcPts val="0"/>
              </a:spcAft>
              <a:buNone/>
            </a:pPr>
            <a:endParaRPr sz="1400" i="0" u="none" strike="noStrike" cap="none">
              <a:solidFill>
                <a:schemeClr val="dk1"/>
              </a:solidFill>
            </a:endParaRPr>
          </a:p>
          <a:p>
            <a:pPr marL="1587" marR="0" lvl="1" indent="0" algn="l" rtl="0">
              <a:lnSpc>
                <a:spcPct val="150000"/>
              </a:lnSpc>
              <a:spcBef>
                <a:spcPts val="0"/>
              </a:spcBef>
              <a:spcAft>
                <a:spcPts val="0"/>
              </a:spcAft>
              <a:buNone/>
            </a:pPr>
            <a:r>
              <a:rPr lang="en-US" sz="2400" b="1" i="0" u="none" strike="noStrike" cap="none">
                <a:solidFill>
                  <a:schemeClr val="dk1"/>
                </a:solidFill>
              </a:rPr>
              <a:t>ACE website</a:t>
            </a:r>
            <a:endParaRPr/>
          </a:p>
          <a:p>
            <a:pPr marL="1587" marR="0" lvl="1" indent="0" algn="l" rtl="0">
              <a:lnSpc>
                <a:spcPct val="150000"/>
              </a:lnSpc>
              <a:spcBef>
                <a:spcPts val="0"/>
              </a:spcBef>
              <a:spcAft>
                <a:spcPts val="0"/>
              </a:spcAft>
              <a:buNone/>
            </a:pPr>
            <a:r>
              <a:rPr lang="en-US" sz="2400" i="0" u="sng" strike="noStrike" cap="none">
                <a:solidFill>
                  <a:srgbClr val="1155CC"/>
                </a:solidFill>
                <a:hlinkClick r:id="rId6">
                  <a:extLst>
                    <a:ext uri="{A12FA001-AC4F-418D-AE19-62706E023703}">
                      <ahyp:hlinkClr xmlns:ahyp="http://schemas.microsoft.com/office/drawing/2018/hyperlinkcolor" val="tx"/>
                    </a:ext>
                  </a:extLst>
                </a:hlinkClick>
              </a:rPr>
              <a:t>https://www.artscouncil.org.uk/supporting-arts-museums-and-libraries/supporting-libraries</a:t>
            </a:r>
            <a:r>
              <a:rPr lang="en-US" sz="2400" i="0" u="none" strike="noStrike" cap="none">
                <a:solidFill>
                  <a:srgbClr val="1155CC"/>
                </a:solidFill>
              </a:rPr>
              <a:t> </a:t>
            </a:r>
            <a:r>
              <a:rPr lang="en-US" sz="2000" b="1" i="0" u="none" strike="noStrike" cap="none">
                <a:solidFill>
                  <a:srgbClr val="1155CC"/>
                </a:solidFill>
              </a:rPr>
              <a:t>	</a:t>
            </a:r>
            <a:endParaRPr>
              <a:solidFill>
                <a:srgbClr val="1155CC"/>
              </a:solidFill>
            </a:endParaRPr>
          </a:p>
        </p:txBody>
      </p:sp>
      <p:pic>
        <p:nvPicPr>
          <p:cNvPr id="254" name="Google Shape;254;g36a1f8f39f7_0_401"/>
          <p:cNvPicPr preferRelativeResize="0"/>
          <p:nvPr/>
        </p:nvPicPr>
        <p:blipFill rotWithShape="1">
          <a:blip r:embed="rId7">
            <a:alphaModFix/>
          </a:blip>
          <a:srcRect/>
          <a:stretch/>
        </p:blipFill>
        <p:spPr>
          <a:xfrm>
            <a:off x="1582302" y="1051014"/>
            <a:ext cx="914400" cy="914400"/>
          </a:xfrm>
          <a:prstGeom prst="rect">
            <a:avLst/>
          </a:prstGeom>
          <a:noFill/>
          <a:ln>
            <a:noFill/>
          </a:ln>
        </p:spPr>
      </p:pic>
      <p:pic>
        <p:nvPicPr>
          <p:cNvPr id="255" name="Google Shape;255;g36a1f8f39f7_0_401"/>
          <p:cNvPicPr preferRelativeResize="0"/>
          <p:nvPr/>
        </p:nvPicPr>
        <p:blipFill rotWithShape="1">
          <a:blip r:embed="rId8">
            <a:alphaModFix/>
          </a:blip>
          <a:srcRect/>
          <a:stretch/>
        </p:blipFill>
        <p:spPr>
          <a:xfrm>
            <a:off x="1582302" y="2514599"/>
            <a:ext cx="914400" cy="914400"/>
          </a:xfrm>
          <a:prstGeom prst="rect">
            <a:avLst/>
          </a:prstGeom>
          <a:noFill/>
          <a:ln>
            <a:noFill/>
          </a:ln>
        </p:spPr>
      </p:pic>
      <p:pic>
        <p:nvPicPr>
          <p:cNvPr id="256" name="Google Shape;256;g36a1f8f39f7_0_401" descr="Internet with solid fill"/>
          <p:cNvPicPr preferRelativeResize="0"/>
          <p:nvPr/>
        </p:nvPicPr>
        <p:blipFill rotWithShape="1">
          <a:blip r:embed="rId9">
            <a:alphaModFix/>
          </a:blip>
          <a:srcRect/>
          <a:stretch/>
        </p:blipFill>
        <p:spPr>
          <a:xfrm>
            <a:off x="1588288" y="4435384"/>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61"/>
        <p:cNvGrpSpPr/>
        <p:nvPr/>
      </p:nvGrpSpPr>
      <p:grpSpPr>
        <a:xfrm>
          <a:off x="0" y="0"/>
          <a:ext cx="0" cy="0"/>
          <a:chOff x="0" y="0"/>
          <a:chExt cx="0" cy="0"/>
        </a:xfrm>
      </p:grpSpPr>
      <p:sp>
        <p:nvSpPr>
          <p:cNvPr id="262" name="Google Shape;262;g3686a67dc5d_0_0"/>
          <p:cNvSpPr txBox="1">
            <a:spLocks noGrp="1"/>
          </p:cNvSpPr>
          <p:nvPr>
            <p:ph type="body" idx="1"/>
          </p:nvPr>
        </p:nvSpPr>
        <p:spPr>
          <a:xfrm>
            <a:off x="838200" y="308550"/>
            <a:ext cx="10515600" cy="58683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sz="5000"/>
          </a:p>
          <a:p>
            <a:pPr marL="0" lvl="0" indent="0" algn="ctr" rtl="0">
              <a:spcBef>
                <a:spcPts val="1000"/>
              </a:spcBef>
              <a:spcAft>
                <a:spcPts val="0"/>
              </a:spcAft>
              <a:buNone/>
            </a:pPr>
            <a:r>
              <a:rPr lang="en-US" sz="5000">
                <a:latin typeface="Play"/>
                <a:ea typeface="Play"/>
                <a:cs typeface="Play"/>
                <a:sym typeface="Play"/>
              </a:rPr>
              <a:t>Panel discussion on Advocacy </a:t>
            </a:r>
            <a:endParaRPr sz="5000">
              <a:latin typeface="Play"/>
              <a:ea typeface="Play"/>
              <a:cs typeface="Play"/>
              <a:sym typeface="Play"/>
            </a:endParaRPr>
          </a:p>
          <a:p>
            <a:pPr marL="0" lvl="0" indent="0" algn="ctr" rtl="0">
              <a:spcBef>
                <a:spcPts val="1000"/>
              </a:spcBef>
              <a:spcAft>
                <a:spcPts val="0"/>
              </a:spcAft>
              <a:buNone/>
            </a:pPr>
            <a:endParaRPr sz="5000">
              <a:latin typeface="Play"/>
              <a:ea typeface="Play"/>
              <a:cs typeface="Play"/>
              <a:sym typeface="Play"/>
            </a:endParaRPr>
          </a:p>
          <a:p>
            <a:pPr marL="0" lvl="0" indent="0" algn="ctr" rtl="0">
              <a:spcBef>
                <a:spcPts val="1000"/>
              </a:spcBef>
              <a:spcAft>
                <a:spcPts val="0"/>
              </a:spcAft>
              <a:buNone/>
            </a:pPr>
            <a:endParaRPr sz="5000">
              <a:latin typeface="Play"/>
              <a:ea typeface="Play"/>
              <a:cs typeface="Play"/>
              <a:sym typeface="Play"/>
            </a:endParaRPr>
          </a:p>
          <a:p>
            <a:pPr marL="0" lvl="0" indent="0" algn="ctr" rtl="0">
              <a:spcBef>
                <a:spcPts val="1000"/>
              </a:spcBef>
              <a:spcAft>
                <a:spcPts val="0"/>
              </a:spcAft>
              <a:buNone/>
            </a:pPr>
            <a:r>
              <a:rPr lang="en-US" sz="3000"/>
              <a:t>Luke Burton </a:t>
            </a:r>
            <a:endParaRPr sz="3000"/>
          </a:p>
          <a:p>
            <a:pPr marL="0" lvl="0" indent="0" algn="ctr" rtl="0">
              <a:spcBef>
                <a:spcPts val="1000"/>
              </a:spcBef>
              <a:spcAft>
                <a:spcPts val="0"/>
              </a:spcAft>
              <a:buNone/>
            </a:pPr>
            <a:r>
              <a:rPr lang="en-US" sz="3000"/>
              <a:t>Rebecca Bolton</a:t>
            </a:r>
            <a:endParaRPr sz="3000"/>
          </a:p>
          <a:p>
            <a:pPr marL="0" lvl="0" indent="0" algn="ctr" rtl="0">
              <a:spcBef>
                <a:spcPts val="1000"/>
              </a:spcBef>
              <a:spcAft>
                <a:spcPts val="0"/>
              </a:spcAft>
              <a:buNone/>
            </a:pPr>
            <a:r>
              <a:rPr lang="en-US" sz="3000"/>
              <a:t>Tabitha Witherwick</a:t>
            </a:r>
            <a:endParaRPr sz="3000"/>
          </a:p>
          <a:p>
            <a:pPr marL="0" lvl="0" indent="0" algn="ctr" rtl="0">
              <a:spcBef>
                <a:spcPts val="1000"/>
              </a:spcBef>
              <a:spcAft>
                <a:spcPts val="0"/>
              </a:spcAft>
              <a:buNone/>
            </a:pPr>
            <a:r>
              <a:rPr lang="en-US" sz="3000"/>
              <a:t>Donna Gundry</a:t>
            </a:r>
            <a:endParaRPr sz="3000"/>
          </a:p>
          <a:p>
            <a:pPr marL="0" lvl="0" indent="0" algn="l" rtl="0">
              <a:spcBef>
                <a:spcPts val="1000"/>
              </a:spcBef>
              <a:spcAft>
                <a:spcPts val="0"/>
              </a:spcAft>
              <a:buNone/>
            </a:pPr>
            <a:endParaRPr sz="3000"/>
          </a:p>
          <a:p>
            <a:pPr marL="0" lvl="0" indent="0" algn="l" rtl="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3686a67dc5d_0_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8" name="Google Shape;268;g3686a67dc5d_0_17"/>
          <p:cNvSpPr/>
          <p:nvPr/>
        </p:nvSpPr>
        <p:spPr>
          <a:xfrm>
            <a:off x="558209" y="0"/>
            <a:ext cx="11167500" cy="2018700"/>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9" name="Google Shape;269;g3686a67dc5d_0_17"/>
          <p:cNvSpPr/>
          <p:nvPr/>
        </p:nvSpPr>
        <p:spPr>
          <a:xfrm>
            <a:off x="566928" y="0"/>
            <a:ext cx="11155800" cy="201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0" name="Google Shape;270;g3686a67dc5d_0_17"/>
          <p:cNvSpPr txBox="1">
            <a:spLocks noGrp="1"/>
          </p:cNvSpPr>
          <p:nvPr>
            <p:ph type="title"/>
          </p:nvPr>
        </p:nvSpPr>
        <p:spPr>
          <a:xfrm>
            <a:off x="1115568" y="548640"/>
            <a:ext cx="10168200" cy="1179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agenda</a:t>
            </a:r>
            <a:endParaRPr/>
          </a:p>
        </p:txBody>
      </p:sp>
      <p:sp>
        <p:nvSpPr>
          <p:cNvPr id="271" name="Google Shape;271;g3686a67dc5d_0_17"/>
          <p:cNvSpPr/>
          <p:nvPr/>
        </p:nvSpPr>
        <p:spPr>
          <a:xfrm>
            <a:off x="498834" y="758952"/>
            <a:ext cx="128100" cy="704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g3686a67dc5d_0_17"/>
          <p:cNvSpPr txBox="1">
            <a:spLocks noGrp="1"/>
          </p:cNvSpPr>
          <p:nvPr>
            <p:ph type="body" idx="1"/>
          </p:nvPr>
        </p:nvSpPr>
        <p:spPr>
          <a:xfrm>
            <a:off x="1115568" y="2481943"/>
            <a:ext cx="10168200" cy="36951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None/>
            </a:pPr>
            <a:r>
              <a:rPr lang="en-US" sz="2600" dirty="0">
                <a:latin typeface="Calibri"/>
                <a:ea typeface="Calibri"/>
                <a:cs typeface="Calibri"/>
                <a:sym typeface="Calibri"/>
              </a:rPr>
              <a:t>11:00-11:05		Chair’s introduction</a:t>
            </a:r>
            <a:endParaRPr sz="2600" dirty="0">
              <a:latin typeface="Calibri"/>
              <a:ea typeface="Calibri"/>
              <a:cs typeface="Calibri"/>
              <a:sym typeface="Calibri"/>
            </a:endParaRPr>
          </a:p>
          <a:p>
            <a:pPr marL="228600" lvl="0" indent="-228600" algn="l" rtl="0">
              <a:lnSpc>
                <a:spcPct val="90000"/>
              </a:lnSpc>
              <a:spcBef>
                <a:spcPts val="1800"/>
              </a:spcBef>
              <a:spcAft>
                <a:spcPts val="0"/>
              </a:spcAft>
              <a:buClr>
                <a:schemeClr val="dk1"/>
              </a:buClr>
              <a:buSzPts val="2600"/>
              <a:buNone/>
            </a:pPr>
            <a:r>
              <a:rPr lang="en-US" sz="2600" dirty="0">
                <a:latin typeface="Calibri"/>
                <a:ea typeface="Calibri"/>
                <a:cs typeface="Calibri"/>
                <a:sym typeface="Calibri"/>
              </a:rPr>
              <a:t>11:05-12:30		panel talks &amp; discussion</a:t>
            </a:r>
            <a:endParaRPr sz="2600" dirty="0">
              <a:latin typeface="Calibri"/>
              <a:ea typeface="Calibri"/>
              <a:cs typeface="Calibri"/>
              <a:sym typeface="Calibri"/>
            </a:endParaRPr>
          </a:p>
          <a:p>
            <a:pPr marL="228600" lvl="0" indent="-228600" algn="l" rtl="0">
              <a:lnSpc>
                <a:spcPct val="90000"/>
              </a:lnSpc>
              <a:spcBef>
                <a:spcPts val="1800"/>
              </a:spcBef>
              <a:spcAft>
                <a:spcPts val="0"/>
              </a:spcAft>
              <a:buClr>
                <a:schemeClr val="dk1"/>
              </a:buClr>
              <a:buSzPts val="2600"/>
              <a:buNone/>
            </a:pPr>
            <a:r>
              <a:rPr lang="en-US" sz="2600" dirty="0">
                <a:latin typeface="Calibri"/>
                <a:ea typeface="Calibri"/>
                <a:cs typeface="Calibri"/>
                <a:sym typeface="Calibri"/>
              </a:rPr>
              <a:t>12:30-13:30		lunch</a:t>
            </a:r>
            <a:endParaRPr sz="2600" dirty="0">
              <a:latin typeface="Calibri"/>
              <a:ea typeface="Calibri"/>
              <a:cs typeface="Calibri"/>
              <a:sym typeface="Calibri"/>
            </a:endParaRPr>
          </a:p>
          <a:p>
            <a:pPr marL="228600" lvl="0" indent="-228600" algn="l" rtl="0">
              <a:lnSpc>
                <a:spcPct val="90000"/>
              </a:lnSpc>
              <a:spcBef>
                <a:spcPts val="1800"/>
              </a:spcBef>
              <a:spcAft>
                <a:spcPts val="0"/>
              </a:spcAft>
              <a:buClr>
                <a:schemeClr val="dk1"/>
              </a:buClr>
              <a:buSzPts val="2600"/>
              <a:buNone/>
            </a:pPr>
            <a:r>
              <a:rPr lang="en-US" sz="2600" dirty="0">
                <a:latin typeface="Calibri"/>
                <a:ea typeface="Calibri"/>
                <a:cs typeface="Calibri"/>
                <a:sym typeface="Calibri"/>
              </a:rPr>
              <a:t>13:30-14:50		bibliotherapy session &amp; discussion</a:t>
            </a:r>
            <a:endParaRPr sz="2600" dirty="0">
              <a:latin typeface="Calibri"/>
              <a:ea typeface="Calibri"/>
              <a:cs typeface="Calibri"/>
              <a:sym typeface="Calibri"/>
            </a:endParaRPr>
          </a:p>
          <a:p>
            <a:pPr marL="228600" lvl="0" indent="-228600" algn="l" rtl="0">
              <a:lnSpc>
                <a:spcPct val="90000"/>
              </a:lnSpc>
              <a:spcBef>
                <a:spcPts val="1800"/>
              </a:spcBef>
              <a:spcAft>
                <a:spcPts val="0"/>
              </a:spcAft>
              <a:buClr>
                <a:schemeClr val="dk1"/>
              </a:buClr>
              <a:buSzPts val="2600"/>
              <a:buNone/>
            </a:pPr>
            <a:r>
              <a:rPr lang="en-US" sz="2600" dirty="0">
                <a:latin typeface="Calibri"/>
                <a:ea typeface="Calibri"/>
                <a:cs typeface="Calibri"/>
                <a:sym typeface="Calibri"/>
              </a:rPr>
              <a:t>14:50-15:00		closing remarks &amp; end</a:t>
            </a:r>
            <a:endParaRPr sz="2600" dirty="0">
              <a:latin typeface="Calibri"/>
              <a:ea typeface="Calibri"/>
              <a:cs typeface="Calibri"/>
              <a:sym typeface="Calibri"/>
            </a:endParaRPr>
          </a:p>
          <a:p>
            <a:pPr marL="0" lvl="0" indent="0" algn="l" rtl="0">
              <a:lnSpc>
                <a:spcPct val="90000"/>
              </a:lnSpc>
              <a:spcBef>
                <a:spcPts val="1800"/>
              </a:spcBef>
              <a:spcAft>
                <a:spcPts val="0"/>
              </a:spcAft>
              <a:buClr>
                <a:schemeClr val="dk1"/>
              </a:buClr>
              <a:buSzPts val="2200"/>
              <a:buNone/>
            </a:pPr>
            <a:endParaRPr sz="2200" dirty="0"/>
          </a:p>
        </p:txBody>
      </p:sp>
      <p:sp>
        <p:nvSpPr>
          <p:cNvPr id="2" name="Google Shape;174;p2">
            <a:extLst>
              <a:ext uri="{FF2B5EF4-FFF2-40B4-BE49-F238E27FC236}">
                <a16:creationId xmlns:a16="http://schemas.microsoft.com/office/drawing/2014/main" id="{1CB4C443-7662-CCD7-93DF-D65FBE18A5AA}"/>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 name="Google Shape;175;p2">
            <a:extLst>
              <a:ext uri="{FF2B5EF4-FFF2-40B4-BE49-F238E27FC236}">
                <a16:creationId xmlns:a16="http://schemas.microsoft.com/office/drawing/2014/main" id="{DE772A91-618B-E172-F452-A3F7A1528793}"/>
              </a:ext>
            </a:extLst>
          </p:cNvPr>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 name="Google Shape;176;p2">
            <a:extLst>
              <a:ext uri="{FF2B5EF4-FFF2-40B4-BE49-F238E27FC236}">
                <a16:creationId xmlns:a16="http://schemas.microsoft.com/office/drawing/2014/main" id="{3004D042-686A-44D0-A7B7-C636301C5DE0}"/>
              </a:ext>
            </a:extLst>
          </p:cNvPr>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 name="Google Shape;177;p2">
            <a:extLst>
              <a:ext uri="{FF2B5EF4-FFF2-40B4-BE49-F238E27FC236}">
                <a16:creationId xmlns:a16="http://schemas.microsoft.com/office/drawing/2014/main" id="{85138CDD-CB56-AAE7-4C49-5C2002023FA2}"/>
              </a:ext>
            </a:extLst>
          </p:cNvPr>
          <p:cNvSpPr txBox="1">
            <a:spLocks/>
          </p:cNvSpPr>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agenda</a:t>
            </a:r>
          </a:p>
        </p:txBody>
      </p:sp>
      <p:sp>
        <p:nvSpPr>
          <p:cNvPr id="6" name="Google Shape;178;p2">
            <a:extLst>
              <a:ext uri="{FF2B5EF4-FFF2-40B4-BE49-F238E27FC236}">
                <a16:creationId xmlns:a16="http://schemas.microsoft.com/office/drawing/2014/main" id="{7815A379-DF56-AA4D-C33D-CBF3A19F60CC}"/>
              </a:ext>
            </a:extLst>
          </p:cNvPr>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 name="Google Shape;179;p2">
            <a:extLst>
              <a:ext uri="{FF2B5EF4-FFF2-40B4-BE49-F238E27FC236}">
                <a16:creationId xmlns:a16="http://schemas.microsoft.com/office/drawing/2014/main" id="{51973E73-566E-8B81-6D0E-16B6A6A4FC0F}"/>
              </a:ext>
            </a:extLst>
          </p:cNvPr>
          <p:cNvSpPr txBox="1">
            <a:spLocks/>
          </p:cNvSpPr>
          <p:nvPr/>
        </p:nvSpPr>
        <p:spPr>
          <a:xfrm>
            <a:off x="1115568" y="2481943"/>
            <a:ext cx="10168128" cy="36950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228600">
              <a:spcBef>
                <a:spcPts val="0"/>
              </a:spcBef>
              <a:buSzPts val="2600"/>
              <a:buFont typeface="Arial"/>
              <a:buNone/>
            </a:pPr>
            <a:r>
              <a:rPr lang="en-US" sz="2600">
                <a:latin typeface="Calibri"/>
                <a:ea typeface="Calibri"/>
                <a:cs typeface="Calibri"/>
                <a:sym typeface="Calibri"/>
              </a:rPr>
              <a:t>11:00-11:10		Chair’s introduction &amp; ACE update</a:t>
            </a:r>
          </a:p>
          <a:p>
            <a:pPr marL="228600" indent="-228600">
              <a:spcBef>
                <a:spcPts val="1800"/>
              </a:spcBef>
              <a:buSzPts val="2600"/>
              <a:buFont typeface="Arial"/>
              <a:buNone/>
            </a:pPr>
            <a:r>
              <a:rPr lang="en-US" sz="2600">
                <a:latin typeface="Calibri"/>
                <a:ea typeface="Calibri"/>
                <a:cs typeface="Calibri"/>
                <a:sym typeface="Calibri"/>
              </a:rPr>
              <a:t>11:10-12:40		panel talks &amp; discussion</a:t>
            </a:r>
          </a:p>
          <a:p>
            <a:pPr marL="228600" indent="-228600">
              <a:spcBef>
                <a:spcPts val="1800"/>
              </a:spcBef>
              <a:buSzPts val="2600"/>
              <a:buFont typeface="Arial"/>
              <a:buNone/>
            </a:pPr>
            <a:r>
              <a:rPr lang="en-US" sz="2600">
                <a:latin typeface="Calibri"/>
                <a:ea typeface="Calibri"/>
                <a:cs typeface="Calibri"/>
                <a:sym typeface="Calibri"/>
              </a:rPr>
              <a:t>12:40-13:30		lunch</a:t>
            </a:r>
          </a:p>
          <a:p>
            <a:pPr marL="228600" indent="-228600">
              <a:spcBef>
                <a:spcPts val="1800"/>
              </a:spcBef>
              <a:buSzPts val="2600"/>
              <a:buFont typeface="Arial"/>
              <a:buNone/>
            </a:pPr>
            <a:r>
              <a:rPr lang="en-US" sz="2600">
                <a:latin typeface="Calibri"/>
                <a:ea typeface="Calibri"/>
                <a:cs typeface="Calibri"/>
                <a:sym typeface="Calibri"/>
              </a:rPr>
              <a:t>13:30-15:00		bibliotherapy session &amp; discussion</a:t>
            </a:r>
          </a:p>
          <a:p>
            <a:pPr marL="0" indent="0">
              <a:spcBef>
                <a:spcPts val="1800"/>
              </a:spcBef>
              <a:buSzPts val="2200"/>
              <a:buFont typeface="Arial"/>
              <a:buNone/>
            </a:pPr>
            <a:endParaRPr lang="en-US"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77"/>
        <p:cNvGrpSpPr/>
        <p:nvPr/>
      </p:nvGrpSpPr>
      <p:grpSpPr>
        <a:xfrm>
          <a:off x="0" y="0"/>
          <a:ext cx="0" cy="0"/>
          <a:chOff x="0" y="0"/>
          <a:chExt cx="0" cy="0"/>
        </a:xfrm>
      </p:grpSpPr>
      <p:sp>
        <p:nvSpPr>
          <p:cNvPr id="278" name="Google Shape;278;g3686a67dc5d_0_12"/>
          <p:cNvSpPr txBox="1">
            <a:spLocks noGrp="1"/>
          </p:cNvSpPr>
          <p:nvPr>
            <p:ph type="body" idx="1"/>
          </p:nvPr>
        </p:nvSpPr>
        <p:spPr>
          <a:xfrm>
            <a:off x="838200" y="308550"/>
            <a:ext cx="10515600" cy="58683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sz="5000"/>
          </a:p>
          <a:p>
            <a:pPr marL="0" lvl="0" indent="0" algn="ctr" rtl="0">
              <a:spcBef>
                <a:spcPts val="1000"/>
              </a:spcBef>
              <a:spcAft>
                <a:spcPts val="0"/>
              </a:spcAft>
              <a:buNone/>
            </a:pPr>
            <a:r>
              <a:rPr lang="en-US" sz="5000">
                <a:latin typeface="Play"/>
                <a:ea typeface="Play"/>
                <a:cs typeface="Play"/>
                <a:sym typeface="Play"/>
              </a:rPr>
              <a:t>Bibliotherapy</a:t>
            </a:r>
            <a:endParaRPr sz="5000">
              <a:latin typeface="Play"/>
              <a:ea typeface="Play"/>
              <a:cs typeface="Play"/>
              <a:sym typeface="Play"/>
            </a:endParaRPr>
          </a:p>
          <a:p>
            <a:pPr marL="0" lvl="0" indent="0" algn="ctr" rtl="0">
              <a:spcBef>
                <a:spcPts val="1000"/>
              </a:spcBef>
              <a:spcAft>
                <a:spcPts val="0"/>
              </a:spcAft>
              <a:buNone/>
            </a:pPr>
            <a:endParaRPr sz="5000">
              <a:latin typeface="Play"/>
              <a:ea typeface="Play"/>
              <a:cs typeface="Play"/>
              <a:sym typeface="Play"/>
            </a:endParaRPr>
          </a:p>
          <a:p>
            <a:pPr marL="0" lvl="0" indent="0" algn="ctr" rtl="0">
              <a:spcBef>
                <a:spcPts val="1000"/>
              </a:spcBef>
              <a:spcAft>
                <a:spcPts val="0"/>
              </a:spcAft>
              <a:buNone/>
            </a:pPr>
            <a:endParaRPr sz="5000">
              <a:latin typeface="Play"/>
              <a:ea typeface="Play"/>
              <a:cs typeface="Play"/>
              <a:sym typeface="Play"/>
            </a:endParaRPr>
          </a:p>
          <a:p>
            <a:pPr marL="0" lvl="0" indent="0" algn="ctr" rtl="0">
              <a:spcBef>
                <a:spcPts val="1000"/>
              </a:spcBef>
              <a:spcAft>
                <a:spcPts val="0"/>
              </a:spcAft>
              <a:buNone/>
            </a:pPr>
            <a:r>
              <a:rPr lang="en-US" sz="3000"/>
              <a:t>Anna Orchard &amp; colleagues</a:t>
            </a:r>
            <a:endParaRPr sz="3000"/>
          </a:p>
          <a:p>
            <a:pPr marL="0" lvl="0" indent="0" algn="l" rtl="0">
              <a:spcBef>
                <a:spcPts val="1000"/>
              </a:spcBef>
              <a:spcAft>
                <a:spcPts val="0"/>
              </a:spcAft>
              <a:buNone/>
            </a:pPr>
            <a:endParaRPr sz="3000"/>
          </a:p>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83"/>
        <p:cNvGrpSpPr/>
        <p:nvPr/>
      </p:nvGrpSpPr>
      <p:grpSpPr>
        <a:xfrm>
          <a:off x="0" y="0"/>
          <a:ext cx="0" cy="0"/>
          <a:chOff x="0" y="0"/>
          <a:chExt cx="0" cy="0"/>
        </a:xfrm>
      </p:grpSpPr>
      <p:sp>
        <p:nvSpPr>
          <p:cNvPr id="284" name="Google Shape;284;g36a204971dc_1_0"/>
          <p:cNvSpPr txBox="1">
            <a:spLocks noGrp="1"/>
          </p:cNvSpPr>
          <p:nvPr>
            <p:ph type="title"/>
          </p:nvPr>
        </p:nvSpPr>
        <p:spPr>
          <a:xfrm>
            <a:off x="838200" y="1819800"/>
            <a:ext cx="10515600" cy="3208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Thank you for joining us today </a:t>
            </a:r>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5" name="Google Shape;175;p2"/>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6" name="Google Shape;176;p2"/>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7" name="Google Shape;177;p2"/>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agenda</a:t>
            </a:r>
            <a:endParaRPr/>
          </a:p>
        </p:txBody>
      </p:sp>
      <p:sp>
        <p:nvSpPr>
          <p:cNvPr id="178" name="Google Shape;178;p2"/>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9" name="Google Shape;179;p2"/>
          <p:cNvSpPr txBox="1">
            <a:spLocks noGrp="1"/>
          </p:cNvSpPr>
          <p:nvPr>
            <p:ph type="body" idx="1"/>
          </p:nvPr>
        </p:nvSpPr>
        <p:spPr>
          <a:xfrm>
            <a:off x="1115568" y="2481943"/>
            <a:ext cx="10168128" cy="36950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None/>
            </a:pPr>
            <a:r>
              <a:rPr lang="en-US" sz="2600">
                <a:latin typeface="Calibri"/>
                <a:ea typeface="Calibri"/>
                <a:cs typeface="Calibri"/>
                <a:sym typeface="Calibri"/>
              </a:rPr>
              <a:t>11:00-11:10		Chair’s introduction &amp; ACE update</a:t>
            </a:r>
            <a:endParaRPr sz="2600">
              <a:latin typeface="Calibri"/>
              <a:ea typeface="Calibri"/>
              <a:cs typeface="Calibri"/>
              <a:sym typeface="Calibri"/>
            </a:endParaRPr>
          </a:p>
          <a:p>
            <a:pPr marL="228600" lvl="0" indent="-228600" algn="l" rtl="0">
              <a:lnSpc>
                <a:spcPct val="90000"/>
              </a:lnSpc>
              <a:spcBef>
                <a:spcPts val="1800"/>
              </a:spcBef>
              <a:spcAft>
                <a:spcPts val="0"/>
              </a:spcAft>
              <a:buClr>
                <a:schemeClr val="dk1"/>
              </a:buClr>
              <a:buSzPts val="2600"/>
              <a:buNone/>
            </a:pPr>
            <a:r>
              <a:rPr lang="en-US" sz="2600">
                <a:latin typeface="Calibri"/>
                <a:ea typeface="Calibri"/>
                <a:cs typeface="Calibri"/>
                <a:sym typeface="Calibri"/>
              </a:rPr>
              <a:t>11:10-12:40		panel talks &amp; discussion</a:t>
            </a:r>
            <a:endParaRPr sz="2600">
              <a:latin typeface="Calibri"/>
              <a:ea typeface="Calibri"/>
              <a:cs typeface="Calibri"/>
              <a:sym typeface="Calibri"/>
            </a:endParaRPr>
          </a:p>
          <a:p>
            <a:pPr marL="228600" lvl="0" indent="-228600" algn="l" rtl="0">
              <a:lnSpc>
                <a:spcPct val="90000"/>
              </a:lnSpc>
              <a:spcBef>
                <a:spcPts val="1800"/>
              </a:spcBef>
              <a:spcAft>
                <a:spcPts val="0"/>
              </a:spcAft>
              <a:buClr>
                <a:schemeClr val="dk1"/>
              </a:buClr>
              <a:buSzPts val="2600"/>
              <a:buNone/>
            </a:pPr>
            <a:r>
              <a:rPr lang="en-US" sz="2600">
                <a:latin typeface="Calibri"/>
                <a:ea typeface="Calibri"/>
                <a:cs typeface="Calibri"/>
                <a:sym typeface="Calibri"/>
              </a:rPr>
              <a:t>12:40-13:30		lunch</a:t>
            </a:r>
            <a:endParaRPr sz="2600">
              <a:latin typeface="Calibri"/>
              <a:ea typeface="Calibri"/>
              <a:cs typeface="Calibri"/>
              <a:sym typeface="Calibri"/>
            </a:endParaRPr>
          </a:p>
          <a:p>
            <a:pPr marL="228600" lvl="0" indent="-228600" algn="l" rtl="0">
              <a:lnSpc>
                <a:spcPct val="90000"/>
              </a:lnSpc>
              <a:spcBef>
                <a:spcPts val="1800"/>
              </a:spcBef>
              <a:spcAft>
                <a:spcPts val="0"/>
              </a:spcAft>
              <a:buClr>
                <a:schemeClr val="dk1"/>
              </a:buClr>
              <a:buSzPts val="2600"/>
              <a:buNone/>
            </a:pPr>
            <a:r>
              <a:rPr lang="en-US" sz="2600">
                <a:latin typeface="Calibri"/>
                <a:ea typeface="Calibri"/>
                <a:cs typeface="Calibri"/>
                <a:sym typeface="Calibri"/>
              </a:rPr>
              <a:t>13:30-15:00		bibliotherapy session &amp; discussion</a:t>
            </a:r>
            <a:endParaRPr sz="2600">
              <a:latin typeface="Calibri"/>
              <a:ea typeface="Calibri"/>
              <a:cs typeface="Calibri"/>
              <a:sym typeface="Calibri"/>
            </a:endParaRPr>
          </a:p>
          <a:p>
            <a:pPr marL="0" lvl="0" indent="0" algn="l" rtl="0">
              <a:lnSpc>
                <a:spcPct val="90000"/>
              </a:lnSpc>
              <a:spcBef>
                <a:spcPts val="1800"/>
              </a:spcBef>
              <a:spcAft>
                <a:spcPts val="0"/>
              </a:spcAft>
              <a:buClr>
                <a:schemeClr val="dk1"/>
              </a:buClr>
              <a:buSzPts val="2200"/>
              <a:buNone/>
            </a:pP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85" name="Google Shape;185;p3"/>
          <p:cNvGrpSpPr/>
          <p:nvPr/>
        </p:nvGrpSpPr>
        <p:grpSpPr>
          <a:xfrm>
            <a:off x="4" y="1216597"/>
            <a:ext cx="731521" cy="673460"/>
            <a:chOff x="3940602" y="308034"/>
            <a:chExt cx="2116791" cy="3428999"/>
          </a:xfrm>
        </p:grpSpPr>
        <p:sp>
          <p:nvSpPr>
            <p:cNvPr id="186" name="Google Shape;186;p3"/>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7" name="Google Shape;187;p3"/>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8" name="Google Shape;188;p3"/>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89" name="Google Shape;189;p3"/>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0" name="Google Shape;190;p3"/>
          <p:cNvSpPr txBox="1">
            <a:spLocks noGrp="1"/>
          </p:cNvSpPr>
          <p:nvPr>
            <p:ph type="title"/>
          </p:nvPr>
        </p:nvSpPr>
        <p:spPr>
          <a:xfrm>
            <a:off x="1043631" y="809898"/>
            <a:ext cx="9942716"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Play"/>
              <a:buNone/>
            </a:pPr>
            <a:r>
              <a:rPr lang="en-US" sz="4800"/>
              <a:t>Call out for new Trustee:</a:t>
            </a:r>
            <a:endParaRPr/>
          </a:p>
        </p:txBody>
      </p:sp>
      <p:cxnSp>
        <p:nvCxnSpPr>
          <p:cNvPr id="191" name="Google Shape;191;p3"/>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sp>
        <p:nvSpPr>
          <p:cNvPr id="192" name="Google Shape;192;p3"/>
          <p:cNvSpPr txBox="1">
            <a:spLocks noGrp="1"/>
          </p:cNvSpPr>
          <p:nvPr>
            <p:ph type="body" idx="1"/>
          </p:nvPr>
        </p:nvSpPr>
        <p:spPr>
          <a:xfrm>
            <a:off x="838200" y="3280301"/>
            <a:ext cx="10515600" cy="338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Skills sought especially in knowledge of charity governance, e.g. policies and law</a:t>
            </a:r>
            <a:endParaRPr/>
          </a:p>
          <a:p>
            <a:pPr marL="0" lvl="1" indent="0" algn="l" rtl="0">
              <a:lnSpc>
                <a:spcPct val="90000"/>
              </a:lnSpc>
              <a:spcBef>
                <a:spcPts val="500"/>
              </a:spcBef>
              <a:spcAft>
                <a:spcPts val="0"/>
              </a:spcAft>
              <a:buClr>
                <a:schemeClr val="dk1"/>
              </a:buClr>
              <a:buSzPts val="2400"/>
              <a:buFont typeface="Courier New"/>
              <a:buNone/>
            </a:pPr>
            <a:endParaRPr/>
          </a:p>
          <a:p>
            <a:pPr marL="0" lvl="1" indent="0" algn="l" rtl="0">
              <a:lnSpc>
                <a:spcPct val="90000"/>
              </a:lnSpc>
              <a:spcBef>
                <a:spcPts val="500"/>
              </a:spcBef>
              <a:spcAft>
                <a:spcPts val="0"/>
              </a:spcAft>
              <a:buClr>
                <a:schemeClr val="dk1"/>
              </a:buClr>
              <a:buSzPts val="2400"/>
              <a:buNone/>
            </a:pPr>
            <a:r>
              <a:rPr lang="en-US" sz="2700"/>
              <a:t>Please be in touch if interested in coming on board; we’d be happy to discuss the role…</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9" name="Google Shape;199;p4"/>
          <p:cNvSpPr/>
          <p:nvPr/>
        </p:nvSpPr>
        <p:spPr>
          <a:xfrm rot="5400000" flipH="1">
            <a:off x="-1410084" y="1410082"/>
            <a:ext cx="6858000" cy="4037836"/>
          </a:xfrm>
          <a:prstGeom prst="rect">
            <a:avLst/>
          </a:prstGeom>
          <a:gradFill>
            <a:gsLst>
              <a:gs pos="0">
                <a:srgbClr val="000000"/>
              </a:gs>
              <a:gs pos="8000">
                <a:srgbClr val="000000"/>
              </a:gs>
              <a:gs pos="100000">
                <a:srgbClr val="0F4861"/>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0" name="Google Shape;200;p4"/>
          <p:cNvSpPr/>
          <p:nvPr/>
        </p:nvSpPr>
        <p:spPr>
          <a:xfrm rot="5400000" flipH="1">
            <a:off x="-1410085" y="1420219"/>
            <a:ext cx="6857999" cy="403783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1" name="Google Shape;201;p4"/>
          <p:cNvSpPr/>
          <p:nvPr/>
        </p:nvSpPr>
        <p:spPr>
          <a:xfrm rot="5400000" flipH="1">
            <a:off x="767923" y="3588085"/>
            <a:ext cx="2501979" cy="4037841"/>
          </a:xfrm>
          <a:prstGeom prst="rect">
            <a:avLst/>
          </a:prstGeom>
          <a:gradFill>
            <a:gsLst>
              <a:gs pos="0">
                <a:srgbClr val="156082">
                  <a:alpha val="28627"/>
                </a:srgbClr>
              </a:gs>
              <a:gs pos="2000">
                <a:srgbClr val="156082">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2" name="Google Shape;202;p4"/>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3" name="Google Shape;203;p4"/>
          <p:cNvSpPr/>
          <p:nvPr/>
        </p:nvSpPr>
        <p:spPr>
          <a:xfrm rot="5400000" flipH="1">
            <a:off x="-1410095" y="1410079"/>
            <a:ext cx="6858003" cy="4037835"/>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4" name="Google Shape;204;p4"/>
          <p:cNvSpPr txBox="1">
            <a:spLocks noGrp="1"/>
          </p:cNvSpPr>
          <p:nvPr>
            <p:ph type="title"/>
          </p:nvPr>
        </p:nvSpPr>
        <p:spPr>
          <a:xfrm>
            <a:off x="160638" y="1683756"/>
            <a:ext cx="3740335" cy="2396359"/>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rgbClr val="FFFFFF"/>
              </a:buClr>
              <a:buSzPts val="3500"/>
              <a:buFont typeface="Play"/>
              <a:buNone/>
            </a:pPr>
            <a:r>
              <a:rPr lang="en-US" sz="3500" b="1">
                <a:solidFill>
                  <a:srgbClr val="FFFFFF"/>
                </a:solidFill>
              </a:rPr>
              <a:t>SWRLS’s activities 2024-2025 </a:t>
            </a:r>
            <a:br>
              <a:rPr lang="en-US" sz="3500" b="1">
                <a:solidFill>
                  <a:srgbClr val="FFFFFF"/>
                </a:solidFill>
              </a:rPr>
            </a:br>
            <a:r>
              <a:rPr lang="en-US" sz="3500">
                <a:solidFill>
                  <a:srgbClr val="FFFFFF"/>
                </a:solidFill>
              </a:rPr>
              <a:t>- some highlights</a:t>
            </a:r>
            <a:r>
              <a:rPr lang="en-US" sz="3500" b="1">
                <a:solidFill>
                  <a:srgbClr val="FFFFFF"/>
                </a:solidFill>
              </a:rPr>
              <a:t>:</a:t>
            </a:r>
            <a:endParaRPr/>
          </a:p>
        </p:txBody>
      </p:sp>
      <p:sp>
        <p:nvSpPr>
          <p:cNvPr id="205" name="Google Shape;205;p4"/>
          <p:cNvSpPr txBox="1"/>
          <p:nvPr/>
        </p:nvSpPr>
        <p:spPr>
          <a:xfrm>
            <a:off x="5298831" y="6588369"/>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06" name="Google Shape;206;p4"/>
          <p:cNvGrpSpPr/>
          <p:nvPr/>
        </p:nvGrpSpPr>
        <p:grpSpPr>
          <a:xfrm>
            <a:off x="4640025" y="977402"/>
            <a:ext cx="7368000" cy="4999994"/>
            <a:chOff x="-265027" y="226962"/>
            <a:chExt cx="7368000" cy="4999994"/>
          </a:xfrm>
        </p:grpSpPr>
        <p:sp>
          <p:nvSpPr>
            <p:cNvPr id="207" name="Google Shape;207;p4"/>
            <p:cNvSpPr/>
            <p:nvPr/>
          </p:nvSpPr>
          <p:spPr>
            <a:xfrm>
              <a:off x="0" y="536922"/>
              <a:ext cx="6666833" cy="2778299"/>
            </a:xfrm>
            <a:prstGeom prst="rect">
              <a:avLst/>
            </a:prstGeom>
            <a:solidFill>
              <a:schemeClr val="lt1">
                <a:alpha val="89803"/>
              </a:schemeClr>
            </a:solidFill>
            <a:ln w="1270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txBox="1"/>
            <p:nvPr/>
          </p:nvSpPr>
          <p:spPr>
            <a:xfrm>
              <a:off x="-265027" y="536910"/>
              <a:ext cx="7368000" cy="2778300"/>
            </a:xfrm>
            <a:prstGeom prst="rect">
              <a:avLst/>
            </a:prstGeom>
            <a:noFill/>
            <a:ln>
              <a:noFill/>
            </a:ln>
          </p:spPr>
          <p:txBody>
            <a:bodyPr spcFirstLastPara="1" wrap="square" lIns="517400" tIns="437375" rIns="517400" bIns="149350" anchor="t" anchorCtr="0">
              <a:noAutofit/>
            </a:bodyPr>
            <a:lstStyle/>
            <a:p>
              <a:pPr marL="228600" marR="0" lvl="1" indent="-22860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Topics include neurodiversity, leadership, handling difficult situations, LGBTQ+, AI (2024-5)</a:t>
              </a:r>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New resources area on Basecamp, e.g. bid writing</a:t>
              </a:r>
              <a:endParaRPr sz="2100">
                <a:solidFill>
                  <a:schemeClr val="dk1"/>
                </a:solidFill>
              </a:endParaRPr>
            </a:p>
            <a:p>
              <a:pPr marL="228600" marR="0" lvl="1" indent="-228600" algn="l" rtl="0">
                <a:lnSpc>
                  <a:spcPct val="90000"/>
                </a:lnSpc>
                <a:spcBef>
                  <a:spcPts val="315"/>
                </a:spcBef>
                <a:spcAft>
                  <a:spcPts val="0"/>
                </a:spcAft>
                <a:buClr>
                  <a:schemeClr val="dk1"/>
                </a:buClr>
                <a:buSzPts val="2100"/>
                <a:buChar char="•"/>
              </a:pPr>
              <a:r>
                <a:rPr lang="en-US" sz="2100">
                  <a:solidFill>
                    <a:schemeClr val="dk1"/>
                  </a:solidFill>
                </a:rPr>
                <a:t>Careers Forum additions, with thanks to Brett Moodie &amp; Darren Bevin</a:t>
              </a:r>
              <a:endParaRPr sz="2100">
                <a:solidFill>
                  <a:schemeClr val="dk1"/>
                </a:solidFill>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Next up: frontline training recordings (via Basecamp), (mis)information, more leadership</a:t>
              </a:r>
              <a:endParaRPr/>
            </a:p>
          </p:txBody>
        </p:sp>
        <p:sp>
          <p:nvSpPr>
            <p:cNvPr id="209" name="Google Shape;209;p4"/>
            <p:cNvSpPr/>
            <p:nvPr/>
          </p:nvSpPr>
          <p:spPr>
            <a:xfrm>
              <a:off x="333341" y="226962"/>
              <a:ext cx="4666783" cy="619920"/>
            </a:xfrm>
            <a:prstGeom prst="roundRect">
              <a:avLst>
                <a:gd name="adj" fmla="val 16667"/>
              </a:avLst>
            </a:prstGeom>
            <a:gradFill>
              <a:gsLst>
                <a:gs pos="0">
                  <a:srgbClr val="EC8154"/>
                </a:gs>
                <a:gs pos="50000">
                  <a:srgbClr val="F16E27"/>
                </a:gs>
                <a:gs pos="100000">
                  <a:srgbClr val="DF5D1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txBox="1"/>
            <p:nvPr/>
          </p:nvSpPr>
          <p:spPr>
            <a:xfrm>
              <a:off x="363603" y="257224"/>
              <a:ext cx="4606200" cy="559500"/>
            </a:xfrm>
            <a:prstGeom prst="rect">
              <a:avLst/>
            </a:prstGeom>
            <a:noFill/>
            <a:ln>
              <a:noFill/>
            </a:ln>
          </p:spPr>
          <p:txBody>
            <a:bodyPr spcFirstLastPara="1" wrap="square" lIns="176375" tIns="0" rIns="176375"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1">
                  <a:solidFill>
                    <a:schemeClr val="lt1"/>
                  </a:solidFill>
                  <a:latin typeface="Arial"/>
                  <a:ea typeface="Arial"/>
                  <a:cs typeface="Arial"/>
                  <a:sym typeface="Arial"/>
                </a:rPr>
                <a:t>Training:</a:t>
              </a:r>
              <a:endParaRPr sz="2100">
                <a:solidFill>
                  <a:schemeClr val="lt1"/>
                </a:solidFill>
                <a:latin typeface="Arial"/>
                <a:ea typeface="Arial"/>
                <a:cs typeface="Arial"/>
                <a:sym typeface="Arial"/>
              </a:endParaRPr>
            </a:p>
          </p:txBody>
        </p:sp>
        <p:sp>
          <p:nvSpPr>
            <p:cNvPr id="211" name="Google Shape;211;p4"/>
            <p:cNvSpPr/>
            <p:nvPr/>
          </p:nvSpPr>
          <p:spPr>
            <a:xfrm>
              <a:off x="0" y="3738582"/>
              <a:ext cx="6666833" cy="1488374"/>
            </a:xfrm>
            <a:prstGeom prst="rect">
              <a:avLst/>
            </a:prstGeom>
            <a:solidFill>
              <a:schemeClr val="lt1">
                <a:alpha val="89803"/>
              </a:schemeClr>
            </a:solidFill>
            <a:ln w="12700" cap="flat" cmpd="sng">
              <a:solidFill>
                <a:srgbClr val="18692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txBox="1"/>
            <p:nvPr/>
          </p:nvSpPr>
          <p:spPr>
            <a:xfrm>
              <a:off x="-265027" y="3738585"/>
              <a:ext cx="6931800" cy="1488300"/>
            </a:xfrm>
            <a:prstGeom prst="rect">
              <a:avLst/>
            </a:prstGeom>
            <a:noFill/>
            <a:ln>
              <a:noFill/>
            </a:ln>
          </p:spPr>
          <p:txBody>
            <a:bodyPr spcFirstLastPara="1" wrap="square" lIns="517400" tIns="437375" rIns="517400" bIns="149350" anchor="t" anchorCtr="0">
              <a:noAutofit/>
            </a:bodyPr>
            <a:lstStyle/>
            <a:p>
              <a:pPr marL="228600" marR="0" lvl="1" indent="-22860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HEaL (Hospital Engagement &amp; Libraries) - Somerset libraries working with NHS to support health &amp; wellbeing</a:t>
              </a:r>
              <a:endParaRPr/>
            </a:p>
          </p:txBody>
        </p:sp>
        <p:sp>
          <p:nvSpPr>
            <p:cNvPr id="213" name="Google Shape;213;p4"/>
            <p:cNvSpPr/>
            <p:nvPr/>
          </p:nvSpPr>
          <p:spPr>
            <a:xfrm>
              <a:off x="333341" y="3428622"/>
              <a:ext cx="4666783" cy="619920"/>
            </a:xfrm>
            <a:prstGeom prst="roundRect">
              <a:avLst>
                <a:gd name="adj" fmla="val 16667"/>
              </a:avLst>
            </a:prstGeom>
            <a:gradFill>
              <a:gsLst>
                <a:gs pos="0">
                  <a:srgbClr val="497B4D"/>
                </a:gs>
                <a:gs pos="50000">
                  <a:srgbClr val="126D20"/>
                </a:gs>
                <a:gs pos="100000">
                  <a:srgbClr val="0C631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txBox="1"/>
            <p:nvPr/>
          </p:nvSpPr>
          <p:spPr>
            <a:xfrm>
              <a:off x="363603" y="3458884"/>
              <a:ext cx="4606259" cy="559396"/>
            </a:xfrm>
            <a:prstGeom prst="rect">
              <a:avLst/>
            </a:prstGeom>
            <a:noFill/>
            <a:ln>
              <a:noFill/>
            </a:ln>
          </p:spPr>
          <p:txBody>
            <a:bodyPr spcFirstLastPara="1" wrap="square" lIns="176375" tIns="0" rIns="176375"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1">
                  <a:solidFill>
                    <a:schemeClr val="lt1"/>
                  </a:solidFill>
                  <a:latin typeface="Arial"/>
                  <a:ea typeface="Arial"/>
                  <a:cs typeface="Arial"/>
                  <a:sym typeface="Arial"/>
                </a:rPr>
                <a:t>Funded projects:</a:t>
              </a:r>
              <a:endParaRPr sz="21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5"/>
          <p:cNvSpPr/>
          <p:nvPr/>
        </p:nvSpPr>
        <p:spPr>
          <a:xfrm rot="-5400000" flipH="1">
            <a:off x="1344152" y="387180"/>
            <a:ext cx="3850317" cy="6538623"/>
          </a:xfrm>
          <a:custGeom>
            <a:avLst/>
            <a:gdLst/>
            <a:ahLst/>
            <a:cxnLst/>
            <a:rect l="l" t="t" r="r" b="b"/>
            <a:pathLst>
              <a:path w="3850317" h="5978116" extrusionOk="0">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5"/>
          <p:cNvSpPr txBox="1">
            <a:spLocks noGrp="1"/>
          </p:cNvSpPr>
          <p:nvPr>
            <p:ph type="title"/>
          </p:nvPr>
        </p:nvSpPr>
        <p:spPr>
          <a:xfrm>
            <a:off x="535387" y="2248263"/>
            <a:ext cx="3768917" cy="16061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Play"/>
              <a:buNone/>
            </a:pPr>
            <a:r>
              <a:rPr lang="en-US" b="1">
                <a:solidFill>
                  <a:schemeClr val="dk1"/>
                </a:solidFill>
                <a:latin typeface="Play"/>
                <a:ea typeface="Play"/>
                <a:cs typeface="Play"/>
                <a:sym typeface="Play"/>
              </a:rPr>
              <a:t>SWRLS grants</a:t>
            </a:r>
            <a:endParaRPr/>
          </a:p>
        </p:txBody>
      </p:sp>
      <p:pic>
        <p:nvPicPr>
          <p:cNvPr id="223" name="Google Shape;223;p5" descr="A screenshot of a application form&#10;&#10;AI-generated content may be incorrect."/>
          <p:cNvPicPr preferRelativeResize="0"/>
          <p:nvPr/>
        </p:nvPicPr>
        <p:blipFill rotWithShape="1">
          <a:blip r:embed="rId3">
            <a:alphaModFix/>
          </a:blip>
          <a:srcRect b="16308"/>
          <a:stretch/>
        </p:blipFill>
        <p:spPr>
          <a:xfrm>
            <a:off x="5592436" y="0"/>
            <a:ext cx="6596516"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6a1f8f39f7_0_80"/>
          <p:cNvSpPr txBox="1">
            <a:spLocks noGrp="1"/>
          </p:cNvSpPr>
          <p:nvPr>
            <p:ph type="ctrTitle"/>
          </p:nvPr>
        </p:nvSpPr>
        <p:spPr>
          <a:xfrm>
            <a:off x="1524000" y="884643"/>
            <a:ext cx="9144000" cy="182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latin typeface="Arial"/>
                <a:ea typeface="Arial"/>
                <a:cs typeface="Arial"/>
                <a:sym typeface="Arial"/>
              </a:rPr>
              <a:t>Current ACE Opportunities</a:t>
            </a:r>
            <a:br>
              <a:rPr lang="en-US">
                <a:latin typeface="Arial"/>
                <a:ea typeface="Arial"/>
                <a:cs typeface="Arial"/>
                <a:sym typeface="Arial"/>
              </a:rPr>
            </a:br>
            <a:r>
              <a:rPr lang="en-US">
                <a:latin typeface="Arial"/>
                <a:ea typeface="Arial"/>
                <a:cs typeface="Arial"/>
                <a:sym typeface="Arial"/>
              </a:rPr>
              <a:t>for Public Libraries</a:t>
            </a:r>
            <a:endParaRPr>
              <a:latin typeface="Arial"/>
              <a:ea typeface="Arial"/>
              <a:cs typeface="Arial"/>
              <a:sym typeface="Arial"/>
            </a:endParaRPr>
          </a:p>
        </p:txBody>
      </p:sp>
      <p:sp>
        <p:nvSpPr>
          <p:cNvPr id="229" name="Google Shape;229;g36a1f8f39f7_0_80"/>
          <p:cNvSpPr txBox="1">
            <a:spLocks noGrp="1"/>
          </p:cNvSpPr>
          <p:nvPr>
            <p:ph type="subTitle" idx="1"/>
          </p:nvPr>
        </p:nvSpPr>
        <p:spPr>
          <a:xfrm>
            <a:off x="1146439" y="3410196"/>
            <a:ext cx="10004100" cy="1655700"/>
          </a:xfrm>
          <a:prstGeom prst="rect">
            <a:avLst/>
          </a:prstGeom>
          <a:noFill/>
          <a:ln>
            <a:noFill/>
          </a:ln>
        </p:spPr>
        <p:txBody>
          <a:bodyPr spcFirstLastPara="1" wrap="square" lIns="91425" tIns="45700" rIns="91425" bIns="45700" anchor="t" anchorCtr="0">
            <a:normAutofit fontScale="92500"/>
          </a:bodyPr>
          <a:lstStyle/>
          <a:p>
            <a:pPr marL="342900" lvl="0" indent="-327660" algn="l" rtl="0">
              <a:lnSpc>
                <a:spcPct val="90000"/>
              </a:lnSpc>
              <a:spcBef>
                <a:spcPts val="0"/>
              </a:spcBef>
              <a:spcAft>
                <a:spcPts val="0"/>
              </a:spcAft>
              <a:buClr>
                <a:schemeClr val="dk1"/>
              </a:buClr>
              <a:buSzPct val="100000"/>
              <a:buChar char="•"/>
            </a:pPr>
            <a:r>
              <a:rPr lang="en-US" sz="3200"/>
              <a:t>National Lottery Project Grants: Universal Library Offers</a:t>
            </a:r>
            <a:endParaRPr sz="3200"/>
          </a:p>
          <a:p>
            <a:pPr marL="0" lvl="0" indent="0" algn="l" rtl="0">
              <a:lnSpc>
                <a:spcPct val="90000"/>
              </a:lnSpc>
              <a:spcBef>
                <a:spcPts val="0"/>
              </a:spcBef>
              <a:spcAft>
                <a:spcPts val="0"/>
              </a:spcAft>
              <a:buNone/>
            </a:pPr>
            <a:endParaRPr sz="3200"/>
          </a:p>
          <a:p>
            <a:pPr marL="342900" lvl="0" indent="-327660" algn="l" rtl="0">
              <a:lnSpc>
                <a:spcPct val="90000"/>
              </a:lnSpc>
              <a:spcBef>
                <a:spcPts val="1000"/>
              </a:spcBef>
              <a:spcAft>
                <a:spcPts val="0"/>
              </a:spcAft>
              <a:buClr>
                <a:schemeClr val="dk1"/>
              </a:buClr>
              <a:buSzPct val="100000"/>
              <a:buChar char="•"/>
            </a:pPr>
            <a:r>
              <a:rPr lang="en-US" sz="3200"/>
              <a:t>Libraries Development Framework</a:t>
            </a:r>
            <a:endParaRPr/>
          </a:p>
          <a:p>
            <a:pPr marL="0" lvl="0" indent="0" algn="ctr" rtl="0">
              <a:lnSpc>
                <a:spcPct val="90000"/>
              </a:lnSpc>
              <a:spcBef>
                <a:spcPts val="1000"/>
              </a:spcBef>
              <a:spcAft>
                <a:spcPts val="0"/>
              </a:spcAft>
              <a:buClr>
                <a:schemeClr val="dk1"/>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36a1f8f39f7_0_160"/>
          <p:cNvPicPr preferRelativeResize="0">
            <a:picLocks noGrp="1"/>
          </p:cNvPicPr>
          <p:nvPr>
            <p:ph type="body" idx="1"/>
          </p:nvPr>
        </p:nvPicPr>
        <p:blipFill rotWithShape="1">
          <a:blip r:embed="rId3">
            <a:alphaModFix/>
          </a:blip>
          <a:srcRect/>
          <a:stretch/>
        </p:blipFill>
        <p:spPr>
          <a:xfrm>
            <a:off x="2474794" y="1253829"/>
            <a:ext cx="7242300" cy="5073300"/>
          </a:xfrm>
          <a:prstGeom prst="rect">
            <a:avLst/>
          </a:prstGeom>
          <a:noFill/>
          <a:ln>
            <a:noFill/>
          </a:ln>
        </p:spPr>
      </p:pic>
      <p:sp>
        <p:nvSpPr>
          <p:cNvPr id="236" name="Google Shape;236;g36a1f8f39f7_0_160"/>
          <p:cNvSpPr txBox="1"/>
          <p:nvPr/>
        </p:nvSpPr>
        <p:spPr>
          <a:xfrm>
            <a:off x="928048" y="244249"/>
            <a:ext cx="10809000" cy="8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600" i="0" u="none" strike="noStrike" cap="none">
                <a:solidFill>
                  <a:schemeClr val="dk1"/>
                </a:solidFill>
              </a:rPr>
              <a:t>National Lottery Project Grants: ULOs</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6a1f8f39f7_0_241"/>
          <p:cNvSpPr txBox="1">
            <a:spLocks noGrp="1"/>
          </p:cNvSpPr>
          <p:nvPr>
            <p:ph type="body" idx="1"/>
          </p:nvPr>
        </p:nvSpPr>
        <p:spPr>
          <a:xfrm>
            <a:off x="1195737" y="1157433"/>
            <a:ext cx="5662200" cy="45432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rgbClr val="000000"/>
              </a:buClr>
              <a:buSzPts val="2400"/>
              <a:buChar char="•"/>
            </a:pPr>
            <a:r>
              <a:rPr lang="en-US" sz="2400" i="0" u="none" strike="noStrike" cap="none">
                <a:solidFill>
                  <a:srgbClr val="000000"/>
                </a:solidFill>
              </a:rPr>
              <a:t>Project Grants website</a:t>
            </a:r>
            <a:r>
              <a:rPr lang="en-US" sz="2400" b="1" i="0" u="none" strike="noStrike" cap="none">
                <a:solidFill>
                  <a:srgbClr val="000000"/>
                </a:solidFill>
              </a:rPr>
              <a:t> </a:t>
            </a:r>
            <a:r>
              <a:rPr lang="en-US" sz="2400" u="sng">
                <a:solidFill>
                  <a:srgbClr val="0070C0"/>
                </a:solidFill>
                <a:hlinkClick r:id="rId3">
                  <a:extLst>
                    <a:ext uri="{A12FA001-AC4F-418D-AE19-62706E023703}">
                      <ahyp:hlinkClr xmlns:ahyp="http://schemas.microsoft.com/office/drawing/2018/hyperlinkcolor" val="tx"/>
                    </a:ext>
                  </a:extLst>
                </a:hlinkClick>
              </a:rPr>
              <a:t>artscouncil.org.uk/ProjectGrants</a:t>
            </a:r>
            <a:r>
              <a:rPr lang="en-US" sz="2400">
                <a:solidFill>
                  <a:srgbClr val="0070C0"/>
                </a:solidFill>
              </a:rPr>
              <a:t> </a:t>
            </a:r>
            <a:endParaRPr sz="2400" b="1" i="0" u="none" strike="noStrike" cap="none">
              <a:solidFill>
                <a:srgbClr val="000000"/>
              </a:solidFill>
            </a:endParaRPr>
          </a:p>
          <a:p>
            <a:pPr marL="228600" lvl="0" indent="-228600" algn="l" rtl="0">
              <a:lnSpc>
                <a:spcPct val="150000"/>
              </a:lnSpc>
              <a:spcBef>
                <a:spcPts val="0"/>
              </a:spcBef>
              <a:spcAft>
                <a:spcPts val="0"/>
              </a:spcAft>
              <a:buClr>
                <a:srgbClr val="000000"/>
              </a:buClr>
              <a:buSzPts val="2400"/>
              <a:buChar char="•"/>
            </a:pPr>
            <a:r>
              <a:rPr lang="en-US" sz="2400" i="0" u="none" strike="noStrike" cap="none">
                <a:solidFill>
                  <a:srgbClr val="000000"/>
                </a:solidFill>
              </a:rPr>
              <a:t>How to Apply</a:t>
            </a:r>
            <a:endParaRPr/>
          </a:p>
          <a:p>
            <a:pPr marL="228600" lvl="0" indent="-228600" algn="l" rtl="0">
              <a:lnSpc>
                <a:spcPct val="150000"/>
              </a:lnSpc>
              <a:spcBef>
                <a:spcPts val="0"/>
              </a:spcBef>
              <a:spcAft>
                <a:spcPts val="0"/>
              </a:spcAft>
              <a:buClr>
                <a:srgbClr val="000000"/>
              </a:buClr>
              <a:buSzPts val="2400"/>
              <a:buChar char="•"/>
            </a:pPr>
            <a:r>
              <a:rPr lang="en-US" sz="2400">
                <a:solidFill>
                  <a:srgbClr val="000000"/>
                </a:solidFill>
              </a:rPr>
              <a:t>Library Projects and the ULOs </a:t>
            </a:r>
            <a:endParaRPr/>
          </a:p>
          <a:p>
            <a:pPr marL="228600" lvl="0" indent="-228600" algn="l" rtl="0">
              <a:lnSpc>
                <a:spcPct val="150000"/>
              </a:lnSpc>
              <a:spcBef>
                <a:spcPts val="0"/>
              </a:spcBef>
              <a:spcAft>
                <a:spcPts val="0"/>
              </a:spcAft>
              <a:buClr>
                <a:srgbClr val="000000"/>
              </a:buClr>
              <a:buSzPts val="2400"/>
              <a:buChar char="•"/>
            </a:pPr>
            <a:r>
              <a:rPr lang="en-US" sz="2400">
                <a:solidFill>
                  <a:srgbClr val="000000"/>
                </a:solidFill>
              </a:rPr>
              <a:t>Access guidance</a:t>
            </a:r>
            <a:endParaRPr/>
          </a:p>
          <a:p>
            <a:pPr marL="228600" lvl="0" indent="-228600" algn="l" rtl="0">
              <a:lnSpc>
                <a:spcPct val="150000"/>
              </a:lnSpc>
              <a:spcBef>
                <a:spcPts val="0"/>
              </a:spcBef>
              <a:spcAft>
                <a:spcPts val="0"/>
              </a:spcAft>
              <a:buClr>
                <a:srgbClr val="000000"/>
              </a:buClr>
              <a:buSzPts val="2400"/>
              <a:buChar char="•"/>
            </a:pPr>
            <a:r>
              <a:rPr lang="en-US" sz="2400">
                <a:solidFill>
                  <a:srgbClr val="000000"/>
                </a:solidFill>
              </a:rPr>
              <a:t>Match Funding</a:t>
            </a:r>
            <a:endParaRPr/>
          </a:p>
          <a:p>
            <a:pPr marL="228600" lvl="0" indent="-228600" algn="l" rtl="0">
              <a:lnSpc>
                <a:spcPct val="150000"/>
              </a:lnSpc>
              <a:spcBef>
                <a:spcPts val="0"/>
              </a:spcBef>
              <a:spcAft>
                <a:spcPts val="0"/>
              </a:spcAft>
              <a:buClr>
                <a:srgbClr val="000000"/>
              </a:buClr>
              <a:buSzPts val="2400"/>
              <a:buChar char="•"/>
            </a:pPr>
            <a:r>
              <a:rPr lang="en-US" sz="2400" i="0" u="none" strike="noStrike" cap="none">
                <a:solidFill>
                  <a:srgbClr val="000000"/>
                </a:solidFill>
              </a:rPr>
              <a:t>Time limited priorities (until November)</a:t>
            </a:r>
            <a:endParaRPr/>
          </a:p>
          <a:p>
            <a:pPr marL="228600" lvl="0" indent="-228600" algn="l" rtl="0">
              <a:lnSpc>
                <a:spcPct val="150000"/>
              </a:lnSpc>
              <a:spcBef>
                <a:spcPts val="0"/>
              </a:spcBef>
              <a:spcAft>
                <a:spcPts val="0"/>
              </a:spcAft>
              <a:buClr>
                <a:srgbClr val="000000"/>
              </a:buClr>
              <a:buSzPts val="2400"/>
              <a:buChar char="•"/>
            </a:pPr>
            <a:r>
              <a:rPr lang="en-US" sz="2400">
                <a:solidFill>
                  <a:srgbClr val="000000"/>
                </a:solidFill>
              </a:rPr>
              <a:t>Offline questions template (RM)</a:t>
            </a:r>
            <a:endParaRPr/>
          </a:p>
        </p:txBody>
      </p:sp>
      <p:pic>
        <p:nvPicPr>
          <p:cNvPr id="242" name="Google Shape;242;g36a1f8f39f7_0_241"/>
          <p:cNvPicPr preferRelativeResize="0"/>
          <p:nvPr/>
        </p:nvPicPr>
        <p:blipFill rotWithShape="1">
          <a:blip r:embed="rId4">
            <a:alphaModFix/>
          </a:blip>
          <a:srcRect/>
          <a:stretch/>
        </p:blipFill>
        <p:spPr>
          <a:xfrm>
            <a:off x="7685216" y="1157432"/>
            <a:ext cx="3149468" cy="45431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6a1f8f39f7_0_3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600">
                <a:latin typeface="Arial"/>
                <a:ea typeface="Arial"/>
                <a:cs typeface="Arial"/>
                <a:sym typeface="Arial"/>
              </a:rPr>
              <a:t>Libraries Development Framework</a:t>
            </a:r>
            <a:endParaRPr sz="4200">
              <a:latin typeface="Arial"/>
              <a:ea typeface="Arial"/>
              <a:cs typeface="Arial"/>
              <a:sym typeface="Arial"/>
            </a:endParaRPr>
          </a:p>
        </p:txBody>
      </p:sp>
      <p:sp>
        <p:nvSpPr>
          <p:cNvPr id="248" name="Google Shape;248;g36a1f8f39f7_0_321"/>
          <p:cNvSpPr txBox="1">
            <a:spLocks noGrp="1"/>
          </p:cNvSpPr>
          <p:nvPr>
            <p:ph type="body" idx="1"/>
          </p:nvPr>
        </p:nvSpPr>
        <p:spPr>
          <a:xfrm>
            <a:off x="1007364" y="1690688"/>
            <a:ext cx="10177200" cy="43512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Clr>
                <a:schemeClr val="dk1"/>
              </a:buClr>
              <a:buSzPct val="100000"/>
              <a:buNone/>
            </a:pPr>
            <a:r>
              <a:rPr lang="en-US"/>
              <a:t>What is the Libraries Development Framework?</a:t>
            </a:r>
            <a:endParaRPr/>
          </a:p>
          <a:p>
            <a:pPr marL="0" lvl="0" indent="0" algn="l" rtl="0">
              <a:lnSpc>
                <a:spcPct val="120000"/>
              </a:lnSpc>
              <a:spcBef>
                <a:spcPts val="1000"/>
              </a:spcBef>
              <a:spcAft>
                <a:spcPts val="0"/>
              </a:spcAft>
              <a:buClr>
                <a:schemeClr val="dk1"/>
              </a:buClr>
              <a:buSzPct val="100000"/>
              <a:buNone/>
            </a:pPr>
            <a:endParaRPr sz="1000"/>
          </a:p>
          <a:p>
            <a:pPr marL="0" lvl="0" indent="0" algn="l" rtl="0">
              <a:lnSpc>
                <a:spcPct val="120000"/>
              </a:lnSpc>
              <a:spcBef>
                <a:spcPts val="1000"/>
              </a:spcBef>
              <a:spcAft>
                <a:spcPts val="0"/>
              </a:spcAft>
              <a:buClr>
                <a:schemeClr val="dk1"/>
              </a:buClr>
              <a:buSzPct val="100000"/>
              <a:buNone/>
            </a:pPr>
            <a:r>
              <a:rPr lang="en-US"/>
              <a:t>It is a national framework for library services that ACE administer. The framework supports library services in meeting the needs of their communities and fosters national consistency. As a library service, you can apply to be part of the framework to demonstrate and evidence your commitment to ongoing development, innovation, and best practice.</a:t>
            </a:r>
            <a:endParaRPr/>
          </a:p>
          <a:p>
            <a:pPr marL="0" lvl="0" indent="0" algn="l" rtl="0">
              <a:lnSpc>
                <a:spcPct val="120000"/>
              </a:lnSpc>
              <a:spcBef>
                <a:spcPts val="1000"/>
              </a:spcBef>
              <a:spcAft>
                <a:spcPts val="0"/>
              </a:spcAft>
              <a:buClr>
                <a:schemeClr val="dk1"/>
              </a:buClr>
              <a:buSzPct val="100000"/>
              <a:buNone/>
            </a:pPr>
            <a:endParaRPr sz="1000"/>
          </a:p>
          <a:p>
            <a:pPr marL="0" lvl="0" indent="0" algn="l" rtl="0">
              <a:lnSpc>
                <a:spcPct val="120000"/>
              </a:lnSpc>
              <a:spcBef>
                <a:spcPts val="1000"/>
              </a:spcBef>
              <a:spcAft>
                <a:spcPts val="0"/>
              </a:spcAft>
              <a:buClr>
                <a:schemeClr val="dk1"/>
              </a:buClr>
              <a:buSzPct val="100000"/>
              <a:buNone/>
            </a:pPr>
            <a:r>
              <a:rPr lang="en-US"/>
              <a:t>Registration for the Libraries Development Framework is open on Grantium. The deadline for applications to be submitted is 12pm on Wednesday 23 July. Decisions will be shared on Grantium on Monday 1 December.</a:t>
            </a:r>
            <a:endParaRPr/>
          </a:p>
          <a:p>
            <a:pPr marL="228600" lvl="0" indent="-99060" algn="l" rtl="0">
              <a:lnSpc>
                <a:spcPct val="90000"/>
              </a:lnSpc>
              <a:spcBef>
                <a:spcPts val="1000"/>
              </a:spcBef>
              <a:spcAft>
                <a:spcPts val="0"/>
              </a:spcAft>
              <a:buClr>
                <a:schemeClr val="dk1"/>
              </a:buClr>
              <a:buSzPct val="100000"/>
              <a:buNone/>
            </a:pPr>
            <a:endParaRPr sz="2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537</Words>
  <Application>Microsoft Macintosh PowerPoint</Application>
  <PresentationFormat>Widescreen</PresentationFormat>
  <Paragraphs>85</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Play</vt:lpstr>
      <vt:lpstr>Courier New</vt:lpstr>
      <vt:lpstr>Arial</vt:lpstr>
      <vt:lpstr>Roboto</vt:lpstr>
      <vt:lpstr>Calibri</vt:lpstr>
      <vt:lpstr>Office Theme</vt:lpstr>
      <vt:lpstr>Office Theme</vt:lpstr>
      <vt:lpstr>  Members’ Day </vt:lpstr>
      <vt:lpstr>agenda</vt:lpstr>
      <vt:lpstr>Call out for new Trustee:</vt:lpstr>
      <vt:lpstr>SWRLS’s activities 2024-2025  - some highlights:</vt:lpstr>
      <vt:lpstr>SWRLS grants</vt:lpstr>
      <vt:lpstr>Current ACE Opportunities for Public Libraries</vt:lpstr>
      <vt:lpstr>PowerPoint Presentation</vt:lpstr>
      <vt:lpstr>PowerPoint Presentation</vt:lpstr>
      <vt:lpstr>Libraries Development Framework</vt:lpstr>
      <vt:lpstr>PowerPoint Presentation</vt:lpstr>
      <vt:lpstr>PowerPoint Presentation</vt:lpstr>
      <vt:lpstr>agenda</vt:lpstr>
      <vt:lpstr>PowerPoint Presentation</vt:lpstr>
      <vt:lpstr>Thank you for joining us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Shelley Trower (Emeritus)</dc:creator>
  <cp:lastModifiedBy>Shelley Trower (Emeritus)</cp:lastModifiedBy>
  <cp:revision>2</cp:revision>
  <dcterms:created xsi:type="dcterms:W3CDTF">2025-05-06T09:04:23Z</dcterms:created>
  <dcterms:modified xsi:type="dcterms:W3CDTF">2025-07-01T08:56:37Z</dcterms:modified>
</cp:coreProperties>
</file>